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77"/>
  </p:notesMasterIdLst>
  <p:sldIdLst>
    <p:sldId id="256" r:id="rId2"/>
    <p:sldId id="409" r:id="rId3"/>
    <p:sldId id="281" r:id="rId4"/>
    <p:sldId id="282" r:id="rId5"/>
    <p:sldId id="288" r:id="rId6"/>
    <p:sldId id="257" r:id="rId7"/>
    <p:sldId id="275" r:id="rId8"/>
    <p:sldId id="280" r:id="rId9"/>
    <p:sldId id="283" r:id="rId10"/>
    <p:sldId id="284" r:id="rId11"/>
    <p:sldId id="287" r:id="rId12"/>
    <p:sldId id="286" r:id="rId13"/>
    <p:sldId id="422" r:id="rId14"/>
    <p:sldId id="410" r:id="rId15"/>
    <p:sldId id="421" r:id="rId16"/>
    <p:sldId id="377" r:id="rId17"/>
    <p:sldId id="378" r:id="rId18"/>
    <p:sldId id="394" r:id="rId19"/>
    <p:sldId id="379" r:id="rId20"/>
    <p:sldId id="411" r:id="rId21"/>
    <p:sldId id="380" r:id="rId22"/>
    <p:sldId id="412" r:id="rId23"/>
    <p:sldId id="413" r:id="rId24"/>
    <p:sldId id="396" r:id="rId25"/>
    <p:sldId id="397" r:id="rId26"/>
    <p:sldId id="424" r:id="rId27"/>
    <p:sldId id="425" r:id="rId28"/>
    <p:sldId id="426" r:id="rId29"/>
    <p:sldId id="423" r:id="rId30"/>
    <p:sldId id="398" r:id="rId31"/>
    <p:sldId id="399" r:id="rId32"/>
    <p:sldId id="371" r:id="rId33"/>
    <p:sldId id="435" r:id="rId34"/>
    <p:sldId id="383" r:id="rId35"/>
    <p:sldId id="419" r:id="rId36"/>
    <p:sldId id="392" r:id="rId37"/>
    <p:sldId id="393" r:id="rId38"/>
    <p:sldId id="417" r:id="rId39"/>
    <p:sldId id="385" r:id="rId40"/>
    <p:sldId id="436" r:id="rId41"/>
    <p:sldId id="437" r:id="rId42"/>
    <p:sldId id="438" r:id="rId43"/>
    <p:sldId id="418" r:id="rId44"/>
    <p:sldId id="420" r:id="rId45"/>
    <p:sldId id="400" r:id="rId46"/>
    <p:sldId id="386" r:id="rId47"/>
    <p:sldId id="401" r:id="rId48"/>
    <p:sldId id="408" r:id="rId49"/>
    <p:sldId id="403" r:id="rId50"/>
    <p:sldId id="427" r:id="rId51"/>
    <p:sldId id="404" r:id="rId52"/>
    <p:sldId id="405" r:id="rId53"/>
    <p:sldId id="406" r:id="rId54"/>
    <p:sldId id="407" r:id="rId55"/>
    <p:sldId id="382" r:id="rId56"/>
    <p:sldId id="428" r:id="rId57"/>
    <p:sldId id="429" r:id="rId58"/>
    <p:sldId id="375" r:id="rId59"/>
    <p:sldId id="430" r:id="rId60"/>
    <p:sldId id="431" r:id="rId61"/>
    <p:sldId id="432" r:id="rId62"/>
    <p:sldId id="433" r:id="rId63"/>
    <p:sldId id="434" r:id="rId64"/>
    <p:sldId id="387" r:id="rId65"/>
    <p:sldId id="381" r:id="rId66"/>
    <p:sldId id="363" r:id="rId67"/>
    <p:sldId id="364" r:id="rId68"/>
    <p:sldId id="365" r:id="rId69"/>
    <p:sldId id="414" r:id="rId70"/>
    <p:sldId id="415" r:id="rId71"/>
    <p:sldId id="416" r:id="rId72"/>
    <p:sldId id="388" r:id="rId73"/>
    <p:sldId id="389" r:id="rId74"/>
    <p:sldId id="390" r:id="rId75"/>
    <p:sldId id="391" r:id="rId76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82"/>
    <p:restoredTop sz="84395"/>
  </p:normalViewPr>
  <p:slideViewPr>
    <p:cSldViewPr>
      <p:cViewPr varScale="1">
        <p:scale>
          <a:sx n="90" d="100"/>
          <a:sy n="90" d="100"/>
        </p:scale>
        <p:origin x="183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tiff>
</file>

<file path=ppt/media/image11.tiff>
</file>

<file path=ppt/media/image12.png>
</file>

<file path=ppt/media/image13.png>
</file>

<file path=ppt/media/image14.tiff>
</file>

<file path=ppt/media/image15.tiff>
</file>

<file path=ppt/media/image16.png>
</file>

<file path=ppt/media/image17.tiff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png>
</file>

<file path=ppt/media/image4.tiff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EB7694-8561-4BE2-948D-EDF7A201F8BB}" type="datetimeFigureOut">
              <a:rPr lang="it-IT" smtClean="0"/>
              <a:pPr/>
              <a:t>05/03/20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5F0E4F-C068-4558-BD2C-4354A8A0FB1B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5502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5F0E4F-C068-4558-BD2C-4354A8A0FB1B}" type="slidenum">
              <a:rPr lang="it-IT" smtClean="0"/>
              <a:pPr/>
              <a:t>54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6853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57200" y="3600450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456673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408625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2822881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525336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22313" y="4406900"/>
            <a:ext cx="8421687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50560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897945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636126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457200" y="1388917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71706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07065275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1473086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57200" y="4752218"/>
            <a:ext cx="8686800" cy="2"/>
          </a:xfrm>
          <a:prstGeom prst="line">
            <a:avLst/>
          </a:prstGeom>
          <a:ln/>
          <a:effectLst>
            <a:glow rad="63500">
              <a:schemeClr val="accent6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0657624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Click to edit Master text styles</a:t>
            </a:r>
          </a:p>
          <a:p>
            <a:pPr lvl="1"/>
            <a:r>
              <a:rPr lang="it-IT"/>
              <a:t>Second level</a:t>
            </a:r>
          </a:p>
          <a:p>
            <a:pPr lvl="2"/>
            <a:r>
              <a:rPr lang="it-IT"/>
              <a:t>Third level</a:t>
            </a:r>
          </a:p>
          <a:p>
            <a:pPr lvl="3"/>
            <a:r>
              <a:rPr lang="it-IT"/>
              <a:t>Fourth level</a:t>
            </a:r>
          </a:p>
          <a:p>
            <a:pPr lvl="4"/>
            <a:r>
              <a:rPr lang="it-IT"/>
              <a:t>Fifth level</a:t>
            </a:r>
            <a:endParaRPr lang="en-US" dirty="0"/>
          </a:p>
        </p:txBody>
      </p:sp>
      <p:pic>
        <p:nvPicPr>
          <p:cNvPr id="7" name="Picture 6" descr="ing-modena copy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0" y="5781975"/>
            <a:ext cx="1689100" cy="1066800"/>
          </a:xfrm>
          <a:prstGeom prst="rect">
            <a:avLst/>
          </a:prstGeom>
        </p:spPr>
      </p:pic>
      <p:pic>
        <p:nvPicPr>
          <p:cNvPr id="8" name="Picture 7" descr="ing-modena copy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0" y="5781975"/>
            <a:ext cx="1689100" cy="1066800"/>
          </a:xfrm>
          <a:prstGeom prst="rect">
            <a:avLst/>
          </a:prstGeom>
        </p:spPr>
      </p:pic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36609" y="6362700"/>
            <a:ext cx="4850191" cy="365125"/>
          </a:xfrm>
          <a:prstGeom prst="rect">
            <a:avLst/>
          </a:prstGeom>
        </p:spPr>
        <p:txBody>
          <a:bodyPr/>
          <a:lstStyle/>
          <a:p>
            <a:fld id="{D2040F39-7941-49A4-B48D-F201B18B6351}" type="slidenum">
              <a:rPr lang="it-IT" smtClean="0"/>
              <a:pPr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454244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ernel.org/" TargetMode="External"/><Relationship Id="rId2" Type="http://schemas.openxmlformats.org/officeDocument/2006/relationships/hyperlink" Target="https://github.com/mit-pdos/xv6-public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Unix_philosophy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cmint.com/best-linux-desktop-environments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Concetti di base UNIX</a:t>
            </a:r>
          </a:p>
        </p:txBody>
      </p:sp>
      <p:sp>
        <p:nvSpPr>
          <p:cNvPr id="4" name="Sottotitol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sz="1800" dirty="0" err="1"/>
              <a:t>Università</a:t>
            </a:r>
            <a:r>
              <a:rPr lang="en-US" sz="1800" dirty="0"/>
              <a:t> di Modena e Reggio Emilia</a:t>
            </a:r>
          </a:p>
          <a:p>
            <a:pPr algn="r"/>
            <a:r>
              <a:rPr lang="en-US" sz="1800" i="1" dirty="0"/>
              <a:t>Prof. Nicola Bicocchi (</a:t>
            </a:r>
            <a:r>
              <a:rPr lang="en-US" sz="1800" i="1" dirty="0" err="1"/>
              <a:t>nicola.bicocchi@unimore.it</a:t>
            </a:r>
            <a:r>
              <a:rPr lang="en-US" sz="1800" i="1" dirty="0"/>
              <a:t>)</a:t>
            </a:r>
          </a:p>
          <a:p>
            <a:pPr algn="r"/>
            <a:endParaRPr lang="en-US" sz="1800" dirty="0"/>
          </a:p>
          <a:p>
            <a:pPr algn="r"/>
            <a:endParaRPr lang="it-IT"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9F2C75E-4116-4149-92F7-6AF6725B8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Monolitici</a:t>
            </a:r>
            <a:r>
              <a:rPr lang="en-GB" dirty="0"/>
              <a:t>, Micro, </a:t>
            </a:r>
            <a:r>
              <a:rPr lang="en-GB" dirty="0" err="1"/>
              <a:t>Ibridi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757538-8EA8-CC4F-919F-2EC790710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10</a:t>
            </a:fld>
            <a:endParaRPr lang="it-IT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6387371-6E86-2545-9EB0-3388C03A02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63"/>
          <a:stretch/>
        </p:blipFill>
        <p:spPr>
          <a:xfrm>
            <a:off x="35496" y="2276872"/>
            <a:ext cx="9024115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913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BD9C8-F263-3F48-9723-ACA231598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Quanto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complesso</a:t>
            </a:r>
            <a:r>
              <a:rPr lang="en-GB" dirty="0"/>
              <a:t> un kernel?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37050CD-886D-6E47-AF96-A4D8A40BF2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474840" cy="4525963"/>
          </a:xfrm>
        </p:spPr>
        <p:txBody>
          <a:bodyPr>
            <a:normAutofit/>
          </a:bodyPr>
          <a:lstStyle/>
          <a:p>
            <a:r>
              <a:rPr lang="it-IT" sz="2400" dirty="0"/>
              <a:t>20K SLOC (XV6)</a:t>
            </a:r>
          </a:p>
          <a:p>
            <a:r>
              <a:rPr lang="it-IT" sz="2400" dirty="0">
                <a:hlinkClick r:id="rId2"/>
              </a:rPr>
              <a:t>https://github.com/mit-pdos/xv6-public</a:t>
            </a:r>
            <a:endParaRPr lang="it-IT" sz="2400" dirty="0"/>
          </a:p>
          <a:p>
            <a:endParaRPr lang="it-IT" sz="2400" dirty="0"/>
          </a:p>
          <a:p>
            <a:r>
              <a:rPr lang="it-IT" sz="2400" dirty="0"/>
              <a:t>30M SLOC (Linux </a:t>
            </a:r>
            <a:r>
              <a:rPr lang="it-IT" sz="2400" dirty="0" err="1"/>
              <a:t>Kernel</a:t>
            </a:r>
            <a:r>
              <a:rPr lang="it-IT" sz="2400" dirty="0"/>
              <a:t> 5)</a:t>
            </a:r>
          </a:p>
          <a:p>
            <a:r>
              <a:rPr lang="it-IT" sz="2400" dirty="0">
                <a:hlinkClick r:id="rId3"/>
              </a:rPr>
              <a:t>https://www.kernel.org/</a:t>
            </a:r>
            <a:endParaRPr lang="it-IT" sz="24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CB77767-4D2A-E042-9552-5A6E60E4A85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076056" y="1535168"/>
            <a:ext cx="3240360" cy="532283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3538CE-7CCE-8346-B955-13271D602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4869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B0E9D9-0D12-274F-857E-729B14D40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12</a:t>
            </a:fld>
            <a:endParaRPr lang="it-IT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08546D-C6D5-B94C-B3F4-FBB79B5E4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531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Filosofia UNIX</a:t>
            </a:r>
          </a:p>
        </p:txBody>
      </p:sp>
    </p:spTree>
    <p:extLst>
      <p:ext uri="{BB962C8B-B14F-4D97-AF65-F5344CB8AC3E}">
        <p14:creationId xmlns:p14="http://schemas.microsoft.com/office/powerpoint/2010/main" val="12743151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02297-7C71-494D-A3E3-9E699535E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KISS principle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AD4176-7EFC-5E40-93B2-3AE842DD4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it-IT" b="1" dirty="0" err="1"/>
              <a:t>Keep</a:t>
            </a:r>
            <a:r>
              <a:rPr lang="it-IT" b="1" dirty="0"/>
              <a:t> </a:t>
            </a:r>
            <a:r>
              <a:rPr lang="it-IT" b="1" dirty="0" err="1"/>
              <a:t>It</a:t>
            </a:r>
            <a:r>
              <a:rPr lang="it-IT" b="1" dirty="0"/>
              <a:t> Simple, </a:t>
            </a:r>
            <a:r>
              <a:rPr lang="it-IT" b="1" dirty="0" err="1"/>
              <a:t>Stupid</a:t>
            </a:r>
            <a:r>
              <a:rPr lang="it-IT" dirty="0"/>
              <a:t>. In riferimento al codice sorgente di un programma significa mantenere uno stile di progettazione semplice e lineare, demandando le ottimizzazioni al compilatore o a successive fasi dello sviluppo.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Richiama in parte il principio filosofico del </a:t>
            </a:r>
            <a:r>
              <a:rPr lang="it-IT" b="1" dirty="0"/>
              <a:t>Rasoio di </a:t>
            </a:r>
            <a:r>
              <a:rPr lang="it-IT" b="1" dirty="0" err="1"/>
              <a:t>Occam</a:t>
            </a:r>
            <a:r>
              <a:rPr lang="it-IT" b="1" dirty="0"/>
              <a:t>: A parità di fattori la spiegazione più semplice è da preferire.</a:t>
            </a:r>
          </a:p>
          <a:p>
            <a:pPr marL="0" indent="0">
              <a:buNone/>
            </a:pPr>
            <a:endParaRPr lang="it-IT" b="1" dirty="0"/>
          </a:p>
          <a:p>
            <a:pPr marL="0" indent="0">
              <a:buNone/>
            </a:pPr>
            <a:r>
              <a:rPr lang="it-IT" dirty="0">
                <a:hlinkClick r:id="rId2"/>
              </a:rPr>
              <a:t>https://en.wikipedia.org/wiki/Unix_philosophy</a:t>
            </a:r>
            <a:endParaRPr lang="it-IT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F15D88-3AE6-494E-92C5-38BECE64D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75332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Multiutenza e Multitasking</a:t>
            </a:r>
          </a:p>
        </p:txBody>
      </p:sp>
    </p:spTree>
    <p:extLst>
      <p:ext uri="{BB962C8B-B14F-4D97-AF65-F5344CB8AC3E}">
        <p14:creationId xmlns:p14="http://schemas.microsoft.com/office/powerpoint/2010/main" val="3076195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DAD36-0D54-5B44-A5AC-8F0FBBE82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Multitasking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5C97C-F8A6-334A-B632-7FDB74D1D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b="1" dirty="0"/>
              <a:t>Un sistema operativo multitasking permette di eseguire più programmi (task) contemporaneamente</a:t>
            </a:r>
            <a:r>
              <a:rPr lang="it-IT" dirty="0"/>
              <a:t>: se ad esempio viene chiesto al sistema di eseguire due processi, A e B, la CPU eseguirà per qualche istante il processo A, poi per qualche istante il processo B, poi tornerà ad eseguire il processo A e così via creando l’illusione che procedano </a:t>
            </a:r>
            <a:r>
              <a:rPr lang="it-IT" dirty="0" err="1"/>
              <a:t>contemporamente</a:t>
            </a:r>
            <a:r>
              <a:rPr lang="it-IT" dirty="0"/>
              <a:t>.</a:t>
            </a:r>
          </a:p>
          <a:p>
            <a:r>
              <a:rPr lang="it-IT" dirty="0"/>
              <a:t>Il componente del </a:t>
            </a:r>
            <a:r>
              <a:rPr lang="it-IT" dirty="0" err="1"/>
              <a:t>Kernel</a:t>
            </a:r>
            <a:r>
              <a:rPr lang="it-IT" dirty="0"/>
              <a:t> delegato a questa funzione viene chiamato </a:t>
            </a:r>
            <a:r>
              <a:rPr lang="it-IT" i="1" dirty="0" err="1"/>
              <a:t>scheduler</a:t>
            </a:r>
            <a:endParaRPr lang="en-GB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94C81-CB46-6B4E-94B0-4531039F1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409872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5D334-5BE7-9046-9023-55B4374F9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Multiutenza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B87D2-ACAA-BB40-AD00-9B11564CA9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b="1" dirty="0"/>
              <a:t>Un sistema multiutente può essere utilizzato contemporaneamente da utenti diversi. </a:t>
            </a:r>
            <a:r>
              <a:rPr lang="it-IT" dirty="0"/>
              <a:t>Ad ogni utente del sistema viene assegnato uno username, una password, e una cartella personale (/</a:t>
            </a:r>
            <a:r>
              <a:rPr lang="it-IT" dirty="0" err="1"/>
              <a:t>Users</a:t>
            </a:r>
            <a:r>
              <a:rPr lang="it-IT" dirty="0"/>
              <a:t>/</a:t>
            </a:r>
            <a:r>
              <a:rPr lang="it-IT" dirty="0" err="1"/>
              <a:t>nomeutente</a:t>
            </a:r>
            <a:r>
              <a:rPr lang="it-IT" dirty="0"/>
              <a:t> su </a:t>
            </a:r>
            <a:r>
              <a:rPr lang="it-IT" dirty="0" err="1"/>
              <a:t>macOS</a:t>
            </a:r>
            <a:r>
              <a:rPr lang="it-IT" dirty="0"/>
              <a:t>, /home/</a:t>
            </a:r>
            <a:r>
              <a:rPr lang="it-IT" dirty="0" err="1"/>
              <a:t>nomeutente</a:t>
            </a:r>
            <a:r>
              <a:rPr lang="it-IT" dirty="0"/>
              <a:t> su Linux)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BC62F0-D4B8-264D-AA28-0F05326A2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69509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Console e terminali</a:t>
            </a:r>
          </a:p>
        </p:txBody>
      </p:sp>
    </p:spTree>
    <p:extLst>
      <p:ext uri="{BB962C8B-B14F-4D97-AF65-F5344CB8AC3E}">
        <p14:creationId xmlns:p14="http://schemas.microsoft.com/office/powerpoint/2010/main" val="15065947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E982F-F7C8-104F-9A4A-E08F354CB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Terminale</a:t>
            </a:r>
            <a:r>
              <a:rPr lang="en-GB" dirty="0"/>
              <a:t> </a:t>
            </a:r>
            <a:r>
              <a:rPr lang="en-GB" dirty="0" err="1"/>
              <a:t>testuale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10B5F-75E6-A348-AEDE-EAB956BE6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Con il termine console o terminale si definisce una coppia tastiera/video collegata alla macchina. </a:t>
            </a:r>
            <a:r>
              <a:rPr lang="it-IT" dirty="0"/>
              <a:t>Storicamente, per rendere accessibile una macchina da più utenti, era possibile collegare più tastiere e video allo stesso computer. Oggi i terminali sono virtuali.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DEC1A5-6481-0B45-86D3-D5C9FD1D4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19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28190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Introduzione</a:t>
            </a:r>
          </a:p>
        </p:txBody>
      </p:sp>
    </p:spTree>
    <p:extLst>
      <p:ext uri="{BB962C8B-B14F-4D97-AF65-F5344CB8AC3E}">
        <p14:creationId xmlns:p14="http://schemas.microsoft.com/office/powerpoint/2010/main" val="8820974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E982F-F7C8-104F-9A4A-E08F354CB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Terminale</a:t>
            </a:r>
            <a:r>
              <a:rPr lang="en-GB" dirty="0"/>
              <a:t> </a:t>
            </a:r>
            <a:r>
              <a:rPr lang="en-GB" dirty="0" err="1"/>
              <a:t>testuale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DEC1A5-6481-0B45-86D3-D5C9FD1D4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20</a:t>
            </a:fld>
            <a:endParaRPr lang="it-IT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B6D3CC-B3F3-174D-8B4E-B87022E3E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1745886"/>
            <a:ext cx="8327268" cy="384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3447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9B6DB-A4E6-424E-8E5E-6D745069E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Terminale</a:t>
            </a:r>
            <a:r>
              <a:rPr lang="en-GB" dirty="0"/>
              <a:t> </a:t>
            </a:r>
            <a:r>
              <a:rPr lang="en-GB" dirty="0" err="1"/>
              <a:t>grafico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1DFDC-3506-0847-910F-2984A8DE80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Esistono terminali più evoluti, i cosiddetti terminali grafici che permettono di utilizzare un’interfaccia grafica (GUI) per eseguire le operazioni di input/output.</a:t>
            </a:r>
          </a:p>
          <a:p>
            <a:r>
              <a:rPr lang="it-IT" dirty="0"/>
              <a:t>Windows dispone di un solo terminale grafico, i sistemi Unix ne hanno diversi intercambiabili (X </a:t>
            </a:r>
            <a:r>
              <a:rPr lang="it-IT" dirty="0" err="1"/>
              <a:t>Window</a:t>
            </a:r>
            <a:r>
              <a:rPr lang="it-IT" dirty="0"/>
              <a:t> System).</a:t>
            </a:r>
          </a:p>
          <a:p>
            <a:endParaRPr lang="it-IT" dirty="0"/>
          </a:p>
          <a:p>
            <a:r>
              <a:rPr lang="it-IT" sz="2400" dirty="0">
                <a:hlinkClick r:id="rId2"/>
              </a:rPr>
              <a:t>https://www.tecmint.com/best-linux-desktop-environments/</a:t>
            </a:r>
            <a:endParaRPr lang="it-IT" sz="2400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DE96A-AE9F-444A-81E5-2CB954783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985524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7D7AB-E300-B14B-A0C4-100EF638E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Terminale</a:t>
            </a:r>
            <a:r>
              <a:rPr lang="en-GB" dirty="0"/>
              <a:t> </a:t>
            </a:r>
            <a:r>
              <a:rPr lang="en-GB" dirty="0" err="1"/>
              <a:t>grafico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200D7B-C2FC-B949-8523-61D8FD804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22</a:t>
            </a:fld>
            <a:endParaRPr lang="it-I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7D9FE0-FF15-0340-B91F-F5ED23FB9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674645"/>
            <a:ext cx="7859216" cy="441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3325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14CFC-543D-1B47-96CB-05C9EC2F9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Perchè</a:t>
            </a:r>
            <a:r>
              <a:rPr lang="en-GB" dirty="0"/>
              <a:t> </a:t>
            </a:r>
            <a:r>
              <a:rPr lang="en-GB" dirty="0" err="1"/>
              <a:t>usare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terminale</a:t>
            </a:r>
            <a:r>
              <a:rPr lang="en-GB" dirty="0"/>
              <a:t> </a:t>
            </a:r>
            <a:r>
              <a:rPr lang="en-GB" dirty="0" err="1"/>
              <a:t>testuale</a:t>
            </a:r>
            <a:r>
              <a:rPr lang="en-GB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7F5177-F884-C94D-A11B-56EF0AADB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Accesso </a:t>
            </a:r>
            <a:r>
              <a:rPr lang="en-GB" dirty="0" err="1"/>
              <a:t>completo</a:t>
            </a:r>
            <a:r>
              <a:rPr lang="en-GB" dirty="0"/>
              <a:t> </a:t>
            </a:r>
            <a:r>
              <a:rPr lang="en-GB" dirty="0" err="1"/>
              <a:t>alla</a:t>
            </a:r>
            <a:r>
              <a:rPr lang="en-GB" dirty="0"/>
              <a:t> </a:t>
            </a:r>
            <a:r>
              <a:rPr lang="en-GB" dirty="0" err="1"/>
              <a:t>configurazione</a:t>
            </a:r>
            <a:r>
              <a:rPr lang="en-GB" dirty="0"/>
              <a:t> del </a:t>
            </a:r>
            <a:r>
              <a:rPr lang="en-GB" dirty="0" err="1"/>
              <a:t>sistema</a:t>
            </a:r>
            <a:r>
              <a:rPr lang="en-GB" dirty="0"/>
              <a:t> e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servizi</a:t>
            </a:r>
            <a:endParaRPr lang="en-GB" dirty="0"/>
          </a:p>
          <a:p>
            <a:r>
              <a:rPr lang="en-GB" dirty="0" err="1"/>
              <a:t>Automatizzazione</a:t>
            </a:r>
            <a:r>
              <a:rPr lang="en-GB" dirty="0"/>
              <a:t> e scripting</a:t>
            </a:r>
          </a:p>
          <a:p>
            <a:r>
              <a:rPr lang="en-GB" dirty="0"/>
              <a:t>Basso </a:t>
            </a:r>
            <a:r>
              <a:rPr lang="en-GB" dirty="0" err="1"/>
              <a:t>consumo</a:t>
            </a:r>
            <a:r>
              <a:rPr lang="en-GB" dirty="0"/>
              <a:t> di </a:t>
            </a:r>
            <a:r>
              <a:rPr lang="en-GB" dirty="0" err="1"/>
              <a:t>risorse</a:t>
            </a:r>
            <a:r>
              <a:rPr lang="en-GB" dirty="0"/>
              <a:t> </a:t>
            </a:r>
            <a:r>
              <a:rPr lang="en-GB" dirty="0" err="1"/>
              <a:t>computazionali</a:t>
            </a:r>
            <a:endParaRPr lang="en-GB" dirty="0"/>
          </a:p>
          <a:p>
            <a:r>
              <a:rPr lang="en-GB" dirty="0" err="1"/>
              <a:t>Esistono</a:t>
            </a:r>
            <a:r>
              <a:rPr lang="en-GB" dirty="0"/>
              <a:t> </a:t>
            </a:r>
            <a:r>
              <a:rPr lang="en-GB" dirty="0" err="1"/>
              <a:t>applicazioni</a:t>
            </a:r>
            <a:r>
              <a:rPr lang="en-GB" dirty="0"/>
              <a:t> in cui un </a:t>
            </a:r>
            <a:r>
              <a:rPr lang="en-GB" dirty="0" err="1"/>
              <a:t>terminale</a:t>
            </a:r>
            <a:r>
              <a:rPr lang="en-GB" dirty="0"/>
              <a:t> </a:t>
            </a:r>
            <a:r>
              <a:rPr lang="en-GB" dirty="0" err="1"/>
              <a:t>grafico</a:t>
            </a:r>
            <a:r>
              <a:rPr lang="en-GB" dirty="0"/>
              <a:t> non </a:t>
            </a:r>
            <a:r>
              <a:rPr lang="en-GB" dirty="0" err="1"/>
              <a:t>viene</a:t>
            </a:r>
            <a:r>
              <a:rPr lang="en-GB" dirty="0"/>
              <a:t> </a:t>
            </a:r>
            <a:r>
              <a:rPr lang="en-GB" dirty="0" err="1"/>
              <a:t>installato</a:t>
            </a:r>
            <a:r>
              <a:rPr lang="en-GB" dirty="0"/>
              <a:t> </a:t>
            </a:r>
            <a:r>
              <a:rPr lang="en-GB" dirty="0" err="1"/>
              <a:t>perchè</a:t>
            </a:r>
            <a:r>
              <a:rPr lang="en-GB" dirty="0"/>
              <a:t> inutile (non </a:t>
            </a:r>
            <a:r>
              <a:rPr lang="en-GB" dirty="0" err="1"/>
              <a:t>esiste</a:t>
            </a:r>
            <a:r>
              <a:rPr lang="en-GB" dirty="0"/>
              <a:t> monitor) o per </a:t>
            </a:r>
            <a:r>
              <a:rPr lang="en-GB" dirty="0" err="1"/>
              <a:t>risparmiare</a:t>
            </a:r>
            <a:r>
              <a:rPr lang="en-GB" dirty="0"/>
              <a:t> </a:t>
            </a:r>
            <a:r>
              <a:rPr lang="en-GB" dirty="0" err="1"/>
              <a:t>risorse</a:t>
            </a:r>
            <a:r>
              <a:rPr lang="en-GB" dirty="0"/>
              <a:t> (</a:t>
            </a:r>
            <a:r>
              <a:rPr lang="en-GB" dirty="0" err="1"/>
              <a:t>apparati</a:t>
            </a:r>
            <a:r>
              <a:rPr lang="en-GB" dirty="0"/>
              <a:t> rete/</a:t>
            </a:r>
            <a:r>
              <a:rPr lang="en-GB" dirty="0" err="1"/>
              <a:t>applicazioni</a:t>
            </a:r>
            <a:r>
              <a:rPr lang="en-GB" dirty="0"/>
              <a:t> IoT)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DE51D-DCD5-DF49-80DB-AFCC8357E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9936827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Apertura e chiusura sessioni</a:t>
            </a:r>
          </a:p>
        </p:txBody>
      </p:sp>
    </p:spTree>
    <p:extLst>
      <p:ext uri="{BB962C8B-B14F-4D97-AF65-F5344CB8AC3E}">
        <p14:creationId xmlns:p14="http://schemas.microsoft.com/office/powerpoint/2010/main" val="3428213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D13A8-F957-5641-BCBC-D583AA47F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933D1-4076-C14A-AE5C-DAFDD3589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err="1"/>
              <a:t>woodstock</a:t>
            </a:r>
            <a:r>
              <a:rPr lang="it-IT" dirty="0"/>
              <a:t> login: </a:t>
            </a:r>
            <a:r>
              <a:rPr lang="it-IT" dirty="0" err="1"/>
              <a:t>nicola</a:t>
            </a:r>
            <a:br>
              <a:rPr lang="it-IT" dirty="0"/>
            </a:br>
            <a:r>
              <a:rPr lang="it-IT" dirty="0"/>
              <a:t>Password: ******</a:t>
            </a:r>
            <a:br>
              <a:rPr lang="it-IT" dirty="0"/>
            </a:br>
            <a:r>
              <a:rPr lang="it-IT" dirty="0"/>
              <a:t>Last login: </a:t>
            </a:r>
            <a:r>
              <a:rPr lang="it-IT" dirty="0" err="1"/>
              <a:t>Fri</a:t>
            </a:r>
            <a:r>
              <a:rPr lang="it-IT" dirty="0"/>
              <a:t> Mar 06 10:27:08 on ttyS2 </a:t>
            </a:r>
          </a:p>
          <a:p>
            <a:pPr marL="0" indent="0">
              <a:buNone/>
            </a:pP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$_       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  <a:sym typeface="Wingdings" pitchFamily="2" charset="2"/>
              </a:rPr>
              <a:t>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shell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prompt</a:t>
            </a:r>
            <a:endParaRPr lang="it-IT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2D0998-973E-D04D-B064-7F48C10E0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718887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CB55C-D643-8E4A-A61A-3A7260877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421A8-B6A8-EB4D-9258-F0FA7FD81F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Programma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che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permette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di far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interagire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l’utente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con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il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sistema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opertivo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tramite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comandi</a:t>
            </a:r>
            <a:endParaRPr lang="en-GB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en-GB" dirty="0" err="1"/>
              <a:t>resta</a:t>
            </a:r>
            <a:r>
              <a:rPr lang="en-GB" dirty="0"/>
              <a:t> in </a:t>
            </a:r>
            <a:r>
              <a:rPr lang="en-GB" dirty="0" err="1"/>
              <a:t>attesa</a:t>
            </a:r>
            <a:r>
              <a:rPr lang="en-GB" dirty="0"/>
              <a:t> di un </a:t>
            </a:r>
            <a:r>
              <a:rPr lang="en-GB" dirty="0" err="1"/>
              <a:t>comando</a:t>
            </a:r>
            <a:r>
              <a:rPr lang="en-GB" dirty="0"/>
              <a:t>…</a:t>
            </a:r>
          </a:p>
          <a:p>
            <a:pPr lvl="1"/>
            <a:r>
              <a:rPr lang="en-GB" dirty="0" err="1"/>
              <a:t>esegue</a:t>
            </a:r>
            <a:r>
              <a:rPr lang="en-GB" dirty="0"/>
              <a:t> commando </a:t>
            </a:r>
            <a:r>
              <a:rPr lang="en-GB" dirty="0" err="1"/>
              <a:t>alla</a:t>
            </a:r>
            <a:r>
              <a:rPr lang="en-GB" dirty="0"/>
              <a:t> </a:t>
            </a:r>
            <a:r>
              <a:rPr lang="en-GB" dirty="0" err="1"/>
              <a:t>pressione</a:t>
            </a:r>
            <a:r>
              <a:rPr lang="en-GB" dirty="0"/>
              <a:t> di &lt;ENTER&gt;</a:t>
            </a:r>
          </a:p>
          <a:p>
            <a:r>
              <a:rPr lang="en-GB" dirty="0"/>
              <a:t>La shell </a:t>
            </a:r>
            <a:r>
              <a:rPr lang="en-GB" dirty="0" err="1"/>
              <a:t>è</a:t>
            </a:r>
            <a:r>
              <a:rPr lang="en-GB" dirty="0"/>
              <a:t> un </a:t>
            </a:r>
            <a:r>
              <a:rPr lang="en-GB" dirty="0" err="1"/>
              <a:t>interprete</a:t>
            </a:r>
            <a:r>
              <a:rPr lang="en-GB" dirty="0"/>
              <a:t> di </a:t>
            </a:r>
            <a:r>
              <a:rPr lang="en-GB" dirty="0" err="1"/>
              <a:t>comandi</a:t>
            </a:r>
            <a:r>
              <a:rPr lang="en-GB" dirty="0"/>
              <a:t> </a:t>
            </a:r>
            <a:r>
              <a:rPr lang="en-GB" dirty="0" err="1"/>
              <a:t>evoluto</a:t>
            </a:r>
            <a:endParaRPr lang="en-GB" dirty="0"/>
          </a:p>
          <a:p>
            <a:pPr lvl="1"/>
            <a:r>
              <a:rPr lang="en-GB" dirty="0" err="1"/>
              <a:t>potente</a:t>
            </a:r>
            <a:r>
              <a:rPr lang="en-GB" dirty="0"/>
              <a:t> </a:t>
            </a:r>
            <a:r>
              <a:rPr lang="en-GB" dirty="0" err="1"/>
              <a:t>linguaggio</a:t>
            </a:r>
            <a:r>
              <a:rPr lang="en-GB" dirty="0"/>
              <a:t> di scripting</a:t>
            </a:r>
          </a:p>
          <a:p>
            <a:pPr lvl="1"/>
            <a:r>
              <a:rPr lang="en-GB" dirty="0" err="1"/>
              <a:t>interpreta</a:t>
            </a:r>
            <a:r>
              <a:rPr lang="en-GB" dirty="0"/>
              <a:t> </a:t>
            </a:r>
            <a:r>
              <a:rPr lang="en-GB" dirty="0" err="1"/>
              <a:t>ed</a:t>
            </a:r>
            <a:r>
              <a:rPr lang="en-GB" dirty="0"/>
              <a:t> </a:t>
            </a:r>
            <a:r>
              <a:rPr lang="en-GB" dirty="0" err="1"/>
              <a:t>esegue</a:t>
            </a:r>
            <a:r>
              <a:rPr lang="en-GB" dirty="0"/>
              <a:t> </a:t>
            </a:r>
            <a:r>
              <a:rPr lang="en-GB" dirty="0" err="1"/>
              <a:t>comandi</a:t>
            </a:r>
            <a:r>
              <a:rPr lang="en-GB" dirty="0"/>
              <a:t> da standard input o da file </a:t>
            </a:r>
            <a:r>
              <a:rPr lang="en-GB" dirty="0" err="1"/>
              <a:t>comandi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B87DBF-55B0-E64F-A551-74E7A2EF8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982485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C7F48-FAA6-EC4C-8F4F-F43439DDA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Quale shell?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D12C5-B570-E845-B07B-B29347583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La shell non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è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unica</a:t>
            </a:r>
            <a:r>
              <a:rPr lang="en-GB" dirty="0"/>
              <a:t>, un </a:t>
            </a:r>
            <a:r>
              <a:rPr lang="en-GB" dirty="0" err="1"/>
              <a:t>sistema</a:t>
            </a:r>
            <a:r>
              <a:rPr lang="en-GB" dirty="0"/>
              <a:t> </a:t>
            </a:r>
            <a:r>
              <a:rPr lang="en-GB" dirty="0" err="1"/>
              <a:t>può</a:t>
            </a:r>
            <a:r>
              <a:rPr lang="en-GB" dirty="0"/>
              <a:t> </a:t>
            </a:r>
            <a:r>
              <a:rPr lang="en-GB" dirty="0" err="1"/>
              <a:t>metterne</a:t>
            </a:r>
            <a:r>
              <a:rPr lang="en-GB" dirty="0"/>
              <a:t> a </a:t>
            </a:r>
            <a:r>
              <a:rPr lang="en-GB" dirty="0" err="1"/>
              <a:t>disposizione</a:t>
            </a:r>
            <a:r>
              <a:rPr lang="en-GB" dirty="0"/>
              <a:t> </a:t>
            </a:r>
            <a:r>
              <a:rPr lang="en-GB" dirty="0" err="1"/>
              <a:t>varie</a:t>
            </a:r>
            <a:endParaRPr lang="en-GB" dirty="0"/>
          </a:p>
          <a:p>
            <a:pPr lvl="1"/>
            <a:r>
              <a:rPr lang="en-GB" dirty="0"/>
              <a:t>Bourne shell, C shell, Korn shell, …</a:t>
            </a:r>
          </a:p>
          <a:p>
            <a:pPr lvl="1"/>
            <a:r>
              <a:rPr lang="en-GB" dirty="0" err="1"/>
              <a:t>Implementazione</a:t>
            </a:r>
            <a:r>
              <a:rPr lang="en-GB" dirty="0"/>
              <a:t> </a:t>
            </a:r>
            <a:r>
              <a:rPr lang="en-GB" dirty="0" err="1"/>
              <a:t>bourne</a:t>
            </a:r>
            <a:r>
              <a:rPr lang="en-GB" dirty="0"/>
              <a:t> shell in Linux: Bash (/bin/bash)</a:t>
            </a:r>
          </a:p>
          <a:p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Ogni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utente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può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indicare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la shell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preferita</a:t>
            </a:r>
            <a:r>
              <a:rPr lang="en-GB" dirty="0"/>
              <a:t>. La </a:t>
            </a:r>
            <a:r>
              <a:rPr lang="en-GB" dirty="0" err="1"/>
              <a:t>scelta</a:t>
            </a:r>
            <a:r>
              <a:rPr lang="en-GB" dirty="0"/>
              <a:t> </a:t>
            </a:r>
            <a:r>
              <a:rPr lang="en-GB" dirty="0" err="1"/>
              <a:t>viene</a:t>
            </a:r>
            <a:r>
              <a:rPr lang="en-GB" dirty="0"/>
              <a:t> </a:t>
            </a:r>
            <a:r>
              <a:rPr lang="en-GB" dirty="0" err="1"/>
              <a:t>memorizzata</a:t>
            </a:r>
            <a:r>
              <a:rPr lang="en-GB" dirty="0"/>
              <a:t> in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/etc/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passwd</a:t>
            </a:r>
            <a:r>
              <a:rPr lang="en-GB" dirty="0"/>
              <a:t>, un file </a:t>
            </a:r>
            <a:r>
              <a:rPr lang="en-GB" dirty="0" err="1"/>
              <a:t>contenente</a:t>
            </a:r>
            <a:r>
              <a:rPr lang="en-GB" dirty="0"/>
              <a:t> le </a:t>
            </a:r>
            <a:r>
              <a:rPr lang="en-GB" dirty="0" err="1"/>
              <a:t>informazioni</a:t>
            </a:r>
            <a:r>
              <a:rPr lang="en-GB" dirty="0"/>
              <a:t> di </a:t>
            </a:r>
            <a:r>
              <a:rPr lang="en-GB" dirty="0" err="1"/>
              <a:t>tutti</a:t>
            </a:r>
            <a:r>
              <a:rPr lang="en-GB" dirty="0"/>
              <a:t> </a:t>
            </a:r>
            <a:r>
              <a:rPr lang="en-GB" dirty="0" err="1"/>
              <a:t>gli</a:t>
            </a:r>
            <a:r>
              <a:rPr lang="en-GB" dirty="0"/>
              <a:t> </a:t>
            </a:r>
            <a:r>
              <a:rPr lang="en-GB" dirty="0" err="1"/>
              <a:t>utenti</a:t>
            </a:r>
            <a:r>
              <a:rPr lang="en-GB" dirty="0"/>
              <a:t> del </a:t>
            </a:r>
            <a:r>
              <a:rPr lang="en-GB" dirty="0" err="1"/>
              <a:t>sistema</a:t>
            </a:r>
            <a:endParaRPr lang="en-GB" dirty="0"/>
          </a:p>
          <a:p>
            <a:r>
              <a:rPr lang="en-GB" dirty="0"/>
              <a:t>La shell di login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quella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richiede</a:t>
            </a:r>
            <a:r>
              <a:rPr lang="en-GB" dirty="0"/>
              <a:t> </a:t>
            </a:r>
            <a:r>
              <a:rPr lang="en-GB" dirty="0" err="1"/>
              <a:t>inizialmente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di accesso </a:t>
            </a:r>
            <a:r>
              <a:rPr lang="en-GB" dirty="0" err="1"/>
              <a:t>all’utente</a:t>
            </a:r>
            <a:r>
              <a:rPr lang="en-GB" dirty="0"/>
              <a:t>. Per </a:t>
            </a:r>
            <a:r>
              <a:rPr lang="en-GB" dirty="0" err="1"/>
              <a:t>ogni</a:t>
            </a:r>
            <a:r>
              <a:rPr lang="en-GB" dirty="0"/>
              <a:t> </a:t>
            </a:r>
            <a:r>
              <a:rPr lang="en-GB" dirty="0" err="1"/>
              <a:t>utente</a:t>
            </a:r>
            <a:r>
              <a:rPr lang="en-GB" dirty="0"/>
              <a:t> </a:t>
            </a:r>
            <a:r>
              <a:rPr lang="en-GB" dirty="0" err="1"/>
              <a:t>viene</a:t>
            </a:r>
            <a:r>
              <a:rPr lang="en-GB" dirty="0"/>
              <a:t> </a:t>
            </a:r>
            <a:r>
              <a:rPr lang="en-GB" dirty="0" err="1"/>
              <a:t>generato</a:t>
            </a:r>
            <a:r>
              <a:rPr lang="en-GB" dirty="0"/>
              <a:t> un </a:t>
            </a:r>
            <a:r>
              <a:rPr lang="en-GB" dirty="0" err="1"/>
              <a:t>processo</a:t>
            </a:r>
            <a:r>
              <a:rPr lang="en-GB" dirty="0"/>
              <a:t> </a:t>
            </a:r>
            <a:r>
              <a:rPr lang="en-GB" dirty="0" err="1"/>
              <a:t>dedicato</a:t>
            </a:r>
            <a:r>
              <a:rPr lang="en-GB" dirty="0"/>
              <a:t> (</a:t>
            </a:r>
            <a:r>
              <a:rPr lang="en-GB" dirty="0" err="1"/>
              <a:t>che</a:t>
            </a:r>
            <a:r>
              <a:rPr lang="en-GB" dirty="0"/>
              <a:t> </a:t>
            </a:r>
            <a:r>
              <a:rPr lang="en-GB" dirty="0" err="1"/>
              <a:t>esegue</a:t>
            </a:r>
            <a:r>
              <a:rPr lang="en-GB" dirty="0"/>
              <a:t> la shell)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4011D-C4FA-154E-A9DE-246B7363D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067944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4C210-1632-2F4E-9B25-9F9122639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Ciclo</a:t>
            </a:r>
            <a:r>
              <a:rPr lang="en-GB" dirty="0"/>
              <a:t> di </a:t>
            </a:r>
            <a:r>
              <a:rPr lang="en-GB" dirty="0" err="1"/>
              <a:t>esecuzione</a:t>
            </a:r>
            <a:r>
              <a:rPr lang="en-GB" dirty="0"/>
              <a:t> 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BFE93-06C6-2247-8B5E-BED3FB8B1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/>
              <a:t>loop forever</a:t>
            </a:r>
          </a:p>
          <a:p>
            <a:pPr marL="0" indent="0">
              <a:buNone/>
            </a:pPr>
            <a:r>
              <a:rPr lang="en-GB" sz="2400" dirty="0"/>
              <a:t>	&lt;LOGIN&gt;</a:t>
            </a:r>
          </a:p>
          <a:p>
            <a:pPr marL="0" indent="0">
              <a:buNone/>
            </a:pPr>
            <a:r>
              <a:rPr lang="en-GB" sz="2400" dirty="0"/>
              <a:t>	do</a:t>
            </a:r>
          </a:p>
          <a:p>
            <a:pPr marL="0" indent="0">
              <a:buNone/>
            </a:pPr>
            <a:r>
              <a:rPr lang="en-GB" sz="2400" dirty="0"/>
              <a:t>		&lt;</a:t>
            </a:r>
            <a:r>
              <a:rPr lang="en-GB" sz="2400" dirty="0" err="1"/>
              <a:t>ricevi</a:t>
            </a:r>
            <a:r>
              <a:rPr lang="en-GB" sz="2400" dirty="0"/>
              <a:t> </a:t>
            </a:r>
            <a:r>
              <a:rPr lang="en-GB" sz="2400" dirty="0" err="1"/>
              <a:t>comando</a:t>
            </a:r>
            <a:r>
              <a:rPr lang="en-GB" sz="2400" dirty="0"/>
              <a:t> da file di input&gt;</a:t>
            </a:r>
          </a:p>
          <a:p>
            <a:pPr marL="0" indent="0">
              <a:buNone/>
            </a:pPr>
            <a:r>
              <a:rPr lang="en-GB" sz="2400" dirty="0"/>
              <a:t>		&lt;</a:t>
            </a:r>
            <a:r>
              <a:rPr lang="en-GB" sz="2400" dirty="0" err="1"/>
              <a:t>interpreta</a:t>
            </a:r>
            <a:r>
              <a:rPr lang="en-GB" sz="2400" dirty="0"/>
              <a:t> </a:t>
            </a:r>
            <a:r>
              <a:rPr lang="en-GB" sz="2400" dirty="0" err="1"/>
              <a:t>comando</a:t>
            </a:r>
            <a:r>
              <a:rPr lang="en-GB" sz="2400" dirty="0"/>
              <a:t>&gt;</a:t>
            </a:r>
          </a:p>
          <a:p>
            <a:pPr marL="0" indent="0">
              <a:buNone/>
            </a:pPr>
            <a:r>
              <a:rPr lang="en-GB" sz="2400" dirty="0"/>
              <a:t>		&lt;</a:t>
            </a:r>
            <a:r>
              <a:rPr lang="en-GB" sz="2400" dirty="0" err="1"/>
              <a:t>esegui</a:t>
            </a:r>
            <a:r>
              <a:rPr lang="en-GB" sz="2400" dirty="0"/>
              <a:t> </a:t>
            </a:r>
            <a:r>
              <a:rPr lang="en-GB" sz="2400" dirty="0" err="1"/>
              <a:t>comando</a:t>
            </a:r>
            <a:r>
              <a:rPr lang="en-GB" sz="2400" dirty="0"/>
              <a:t>&gt;</a:t>
            </a:r>
          </a:p>
          <a:p>
            <a:pPr marL="0" indent="0">
              <a:buNone/>
            </a:pPr>
            <a:r>
              <a:rPr lang="en-GB" sz="2400" dirty="0"/>
              <a:t>	while (! &lt;EOF&gt;)</a:t>
            </a:r>
          </a:p>
          <a:p>
            <a:pPr marL="0" indent="0">
              <a:buNone/>
            </a:pPr>
            <a:r>
              <a:rPr lang="en-GB" sz="2400" dirty="0"/>
              <a:t>	&lt;LOGOUT&gt;</a:t>
            </a:r>
          </a:p>
          <a:p>
            <a:pPr marL="0" indent="0">
              <a:buNone/>
            </a:pPr>
            <a:r>
              <a:rPr lang="en-GB" sz="2400" dirty="0"/>
              <a:t>end loop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96A06-D262-6344-A027-1412A5454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784387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D13A8-F957-5641-BCBC-D583AA47F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passwd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933D1-4076-C14A-AE5C-DAFDD3589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Per modificare la password dell’utente in esecuzione è possibile utilizzare il comando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passwd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 [</a:t>
            </a:r>
            <a:r>
              <a:rPr lang="it-IT" i="1" dirty="0">
                <a:solidFill>
                  <a:schemeClr val="accent6">
                    <a:lumMod val="75000"/>
                  </a:schemeClr>
                </a:solidFill>
              </a:rPr>
              <a:t>OPTION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] [</a:t>
            </a:r>
            <a:r>
              <a:rPr lang="it-IT" i="1" dirty="0">
                <a:solidFill>
                  <a:schemeClr val="accent6">
                    <a:lumMod val="75000"/>
                  </a:schemeClr>
                </a:solidFill>
              </a:rPr>
              <a:t>USER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]</a:t>
            </a:r>
          </a:p>
          <a:p>
            <a:pPr marL="0" indent="0">
              <a:buNone/>
            </a:pPr>
            <a:endParaRPr lang="it-IT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passwd</a:t>
            </a:r>
            <a:endParaRPr lang="it-IT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) UNIX password:</a:t>
            </a:r>
          </a:p>
          <a:p>
            <a:pPr marL="0" indent="0">
              <a:buNone/>
            </a:pP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Enter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new UNIX password:</a:t>
            </a:r>
          </a:p>
          <a:p>
            <a:pPr marL="0" indent="0">
              <a:buNone/>
            </a:pPr>
            <a:r>
              <a:rPr lang="it-IT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Retype</a:t>
            </a:r>
            <a:r>
              <a:rPr lang="it-IT" sz="2400" dirty="0">
                <a:latin typeface="Consolas" panose="020B0609020204030204" pitchFamily="49" charset="0"/>
                <a:cs typeface="Consolas" panose="020B0609020204030204" pitchFamily="49" charset="0"/>
              </a:rPr>
              <a:t> new UNIX password:</a:t>
            </a:r>
            <a:endParaRPr lang="it-IT" sz="2400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it-IT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2D0998-973E-D04D-B064-7F48C10E0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29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007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43DFD-E414-C64D-9F8C-A5FAC3CBE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Total Market Share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4EB01C-444D-504B-92DB-9F1B87D57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</a:t>
            </a:fld>
            <a:endParaRPr lang="it-IT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C23A9A6-E060-0541-848D-0E5E10F0D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700808"/>
            <a:ext cx="7724494" cy="4248472"/>
          </a:xfrm>
        </p:spPr>
      </p:pic>
    </p:spTree>
    <p:extLst>
      <p:ext uri="{BB962C8B-B14F-4D97-AF65-F5344CB8AC3E}">
        <p14:creationId xmlns:p14="http://schemas.microsoft.com/office/powerpoint/2010/main" val="10157826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70D99-525D-BC47-BF05-F0DD202D3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logout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964FC-61E3-954A-8113-53A953755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Per uscire da una </a:t>
            </a:r>
            <a:r>
              <a:rPr lang="it-IT" dirty="0" err="1"/>
              <a:t>shell</a:t>
            </a:r>
            <a:r>
              <a:rPr lang="it-IT" dirty="0"/>
              <a:t> si può utilizzare il comando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exit</a:t>
            </a:r>
            <a:r>
              <a:rPr lang="it-IT" dirty="0"/>
              <a:t> (che invoca la </a:t>
            </a:r>
            <a:r>
              <a:rPr lang="it-IT" dirty="0" err="1"/>
              <a:t>system</a:t>
            </a:r>
            <a:r>
              <a:rPr lang="it-IT" dirty="0"/>
              <a:t> call exit() per quel processo). In alternativa:</a:t>
            </a:r>
          </a:p>
          <a:p>
            <a:pPr lvl="1"/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logout</a:t>
            </a:r>
            <a:endParaRPr lang="it-IT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CTRL+D</a:t>
            </a:r>
          </a:p>
          <a:p>
            <a:r>
              <a:rPr lang="it-IT" dirty="0"/>
              <a:t>Per rientrare, va effettuato un nuovo login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BEC97-3F4A-0B42-96CB-7D6F9BE3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593028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70D99-525D-BC47-BF05-F0DD202D3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shutdown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964FC-61E3-954A-8113-53A953755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Varie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possibilità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sudo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shutdown –h now</a:t>
            </a:r>
            <a:endParaRPr lang="en-GB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sudo</a:t>
            </a: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 halt</a:t>
            </a:r>
          </a:p>
          <a:p>
            <a:pPr>
              <a:buFont typeface="Arial" panose="020B0604020202020204" pitchFamily="34" charset="0"/>
              <a:buChar char="•"/>
            </a:pP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Trattandosi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modifica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al 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sistema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spegnimento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coinvolge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tutti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gli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utenti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sono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necessari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diritti</a:t>
            </a:r>
            <a:r>
              <a:rPr lang="en-GB" dirty="0">
                <a:latin typeface="Calibri" panose="020F0502020204030204" pitchFamily="34" charset="0"/>
                <a:cs typeface="Calibri" panose="020F0502020204030204" pitchFamily="34" charset="0"/>
              </a:rPr>
              <a:t> di </a:t>
            </a:r>
            <a:r>
              <a:rPr lang="en-GB" dirty="0" err="1">
                <a:latin typeface="Calibri" panose="020F0502020204030204" pitchFamily="34" charset="0"/>
                <a:cs typeface="Calibri" panose="020F0502020204030204" pitchFamily="34" charset="0"/>
              </a:rPr>
              <a:t>amministrazione</a:t>
            </a:r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0BEC97-3F4A-0B42-96CB-7D6F9BE3C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169846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Utenti e gruppi</a:t>
            </a:r>
          </a:p>
        </p:txBody>
      </p:sp>
    </p:spTree>
    <p:extLst>
      <p:ext uri="{BB962C8B-B14F-4D97-AF65-F5344CB8AC3E}">
        <p14:creationId xmlns:p14="http://schemas.microsoft.com/office/powerpoint/2010/main" val="16126874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94BED-75A2-864A-9A4E-ECE597C80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Concetto</a:t>
            </a:r>
            <a:r>
              <a:rPr lang="en-GB" dirty="0"/>
              <a:t> di </a:t>
            </a:r>
            <a:r>
              <a:rPr lang="en-GB" dirty="0" err="1"/>
              <a:t>gruppo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5D29A-5BBE-C040-A081-EF69C1B2B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Sistema multiutente ⇒ problemi di privacy e di possibili interferenze: necessità di proteggere/nascondere informazione</a:t>
            </a:r>
          </a:p>
          <a:p>
            <a:r>
              <a:rPr lang="it-IT" dirty="0"/>
              <a:t>Concetto di gruppo (staff, utenti, studenti): possibilità di lavorare sugli stessi documenti</a:t>
            </a:r>
          </a:p>
          <a:p>
            <a:r>
              <a:rPr lang="it-IT" dirty="0"/>
              <a:t>Ogni utente appartiene a un gruppo ma può far parte anche di altri a seconda delle esigenze e configurazioni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815391-1567-DF46-868E-71B0278B4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95096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1EE0-9C3C-664A-894A-F4C106ABD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Utenti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CA541-462E-924A-A135-7E6A21931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Ogni utente è identificato univocamente all’interno del sistema mediante uno username. </a:t>
            </a:r>
            <a:r>
              <a:rPr lang="it-IT" dirty="0"/>
              <a:t>Gli utenti del sistema sono distribuiti in più gruppi; ogni utente fa parte di almeno un gruppo. </a:t>
            </a:r>
          </a:p>
          <a:p>
            <a:r>
              <a:rPr lang="it-IT" dirty="0"/>
              <a:t>Esiste un utente privilegiato, il cui username è </a:t>
            </a:r>
            <a:r>
              <a:rPr lang="it-IT" b="1" dirty="0" err="1"/>
              <a:t>root</a:t>
            </a:r>
            <a:r>
              <a:rPr lang="it-IT" dirty="0"/>
              <a:t>, che viene assegnato all’amministratore del sistema. </a:t>
            </a:r>
            <a:r>
              <a:rPr lang="it-IT" b="1" dirty="0" err="1">
                <a:solidFill>
                  <a:schemeClr val="accent6">
                    <a:lumMod val="75000"/>
                  </a:schemeClr>
                </a:solidFill>
              </a:rPr>
              <a:t>root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 può modificare la configurazione dell’intero sistema.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ADDF0-D117-364F-9F08-CEF417046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976608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A1EE0-9C3C-664A-894A-F4C106ABD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sudo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CA541-462E-924A-A135-7E6A21931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sudo</a:t>
            </a:r>
            <a:r>
              <a:rPr lang="en-GB" dirty="0"/>
              <a:t> apt-get update</a:t>
            </a:r>
          </a:p>
          <a:p>
            <a:pPr marL="0" indent="0">
              <a:buNone/>
            </a:pPr>
            <a:r>
              <a:rPr lang="en-GB" dirty="0"/>
              <a:t>$     </a:t>
            </a:r>
            <a:r>
              <a:rPr lang="en-GB" dirty="0">
                <a:sym typeface="Wingdings" pitchFamily="2" charset="2"/>
              </a:rPr>
              <a:t> Prompt </a:t>
            </a:r>
            <a:r>
              <a:rPr lang="en-GB" dirty="0" err="1">
                <a:sym typeface="Wingdings" pitchFamily="2" charset="2"/>
              </a:rPr>
              <a:t>utente</a:t>
            </a:r>
            <a:r>
              <a:rPr lang="en-GB" dirty="0">
                <a:sym typeface="Wingdings" pitchFamily="2" charset="2"/>
              </a:rPr>
              <a:t> </a:t>
            </a:r>
            <a:r>
              <a:rPr lang="en-GB" dirty="0" err="1">
                <a:sym typeface="Wingdings" pitchFamily="2" charset="2"/>
              </a:rPr>
              <a:t>normale</a:t>
            </a:r>
            <a:endParaRPr lang="en-GB" dirty="0"/>
          </a:p>
          <a:p>
            <a:pPr marL="0" indent="0">
              <a:buNone/>
            </a:pPr>
            <a:r>
              <a:rPr lang="en-GB" dirty="0" err="1"/>
              <a:t>Eleva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diritti</a:t>
            </a:r>
            <a:r>
              <a:rPr lang="en-GB" dirty="0"/>
              <a:t> di </a:t>
            </a:r>
            <a:r>
              <a:rPr lang="en-GB" dirty="0" err="1"/>
              <a:t>esecuzione</a:t>
            </a:r>
            <a:r>
              <a:rPr lang="en-GB" dirty="0"/>
              <a:t> (da </a:t>
            </a:r>
            <a:r>
              <a:rPr lang="en-GB" dirty="0" err="1"/>
              <a:t>utente</a:t>
            </a:r>
            <a:r>
              <a:rPr lang="en-GB" dirty="0"/>
              <a:t> a root) per un solo commando. </a:t>
            </a:r>
            <a:r>
              <a:rPr lang="en-GB" i="1" dirty="0"/>
              <a:t>Per </a:t>
            </a:r>
            <a:r>
              <a:rPr lang="en-GB" i="1" dirty="0" err="1"/>
              <a:t>aggiornare</a:t>
            </a:r>
            <a:r>
              <a:rPr lang="en-GB" i="1" dirty="0"/>
              <a:t> </a:t>
            </a:r>
            <a:r>
              <a:rPr lang="en-GB" i="1" dirty="0" err="1"/>
              <a:t>il</a:t>
            </a:r>
            <a:r>
              <a:rPr lang="en-GB" i="1" dirty="0"/>
              <a:t> </a:t>
            </a:r>
            <a:r>
              <a:rPr lang="en-GB" i="1" dirty="0" err="1"/>
              <a:t>sistema</a:t>
            </a:r>
            <a:r>
              <a:rPr lang="en-GB" i="1" dirty="0"/>
              <a:t> </a:t>
            </a:r>
            <a:r>
              <a:rPr lang="en-GB" i="1" dirty="0" err="1"/>
              <a:t>sono</a:t>
            </a:r>
            <a:r>
              <a:rPr lang="en-GB" i="1" dirty="0"/>
              <a:t> </a:t>
            </a:r>
            <a:r>
              <a:rPr lang="en-GB" i="1" dirty="0" err="1"/>
              <a:t>necessari</a:t>
            </a:r>
            <a:r>
              <a:rPr lang="en-GB" i="1" dirty="0"/>
              <a:t> </a:t>
            </a:r>
            <a:r>
              <a:rPr lang="en-GB" i="1" dirty="0" err="1"/>
              <a:t>diritti</a:t>
            </a:r>
            <a:r>
              <a:rPr lang="en-GB" i="1" dirty="0"/>
              <a:t> di </a:t>
            </a:r>
            <a:r>
              <a:rPr lang="en-GB" i="1" dirty="0" err="1"/>
              <a:t>amministrazione</a:t>
            </a:r>
            <a:endParaRPr lang="en-GB" i="1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sudo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–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i</a:t>
            </a:r>
            <a:endParaRPr lang="en-GB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/>
              <a:t>#     </a:t>
            </a:r>
            <a:r>
              <a:rPr lang="en-GB" dirty="0">
                <a:sym typeface="Wingdings" pitchFamily="2" charset="2"/>
              </a:rPr>
              <a:t> Prompt </a:t>
            </a:r>
            <a:r>
              <a:rPr lang="en-GB" dirty="0" err="1">
                <a:sym typeface="Wingdings" pitchFamily="2" charset="2"/>
              </a:rPr>
              <a:t>utente</a:t>
            </a:r>
            <a:r>
              <a:rPr lang="en-GB" dirty="0">
                <a:sym typeface="Wingdings" pitchFamily="2" charset="2"/>
              </a:rPr>
              <a:t> root</a:t>
            </a:r>
            <a:endParaRPr lang="en-GB" dirty="0"/>
          </a:p>
          <a:p>
            <a:pPr marL="0" indent="0">
              <a:buNone/>
            </a:pPr>
            <a:r>
              <a:rPr lang="en-GB" dirty="0" err="1"/>
              <a:t>Eleva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diritti</a:t>
            </a:r>
            <a:r>
              <a:rPr lang="en-GB" dirty="0"/>
              <a:t> di </a:t>
            </a:r>
            <a:r>
              <a:rPr lang="en-GB" dirty="0" err="1"/>
              <a:t>esecuzione</a:t>
            </a:r>
            <a:r>
              <a:rPr lang="en-GB" dirty="0"/>
              <a:t> in </a:t>
            </a:r>
            <a:r>
              <a:rPr lang="en-GB" dirty="0" err="1"/>
              <a:t>modo</a:t>
            </a:r>
            <a:r>
              <a:rPr lang="en-GB" dirty="0"/>
              <a:t> </a:t>
            </a:r>
            <a:r>
              <a:rPr lang="en-GB" dirty="0" err="1"/>
              <a:t>permanente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ADDF0-D117-364F-9F08-CEF417046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59961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4B6F0-AC01-B244-A564-3D6277E0B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/etc/</a:t>
            </a:r>
            <a:r>
              <a:rPr lang="en-GB" dirty="0" err="1"/>
              <a:t>passwd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6A824-9DB2-324D-AD52-BB684294E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b="1" dirty="0"/>
              <a:t>Username</a:t>
            </a:r>
            <a:r>
              <a:rPr lang="en-GB" dirty="0"/>
              <a:t>: username </a:t>
            </a:r>
            <a:r>
              <a:rPr lang="en-GB" dirty="0" err="1"/>
              <a:t>dell’utente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Password: </a:t>
            </a:r>
            <a:r>
              <a:rPr lang="en-GB" dirty="0"/>
              <a:t>la x </a:t>
            </a:r>
            <a:r>
              <a:rPr lang="en-GB" dirty="0" err="1"/>
              <a:t>indica</a:t>
            </a:r>
            <a:r>
              <a:rPr lang="en-GB" dirty="0"/>
              <a:t> </a:t>
            </a:r>
            <a:r>
              <a:rPr lang="en-GB" dirty="0" err="1"/>
              <a:t>che</a:t>
            </a:r>
            <a:r>
              <a:rPr lang="en-GB" dirty="0"/>
              <a:t> la password </a:t>
            </a:r>
            <a:r>
              <a:rPr lang="en-GB" dirty="0" err="1"/>
              <a:t>cifrata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 err="1"/>
              <a:t>presente</a:t>
            </a:r>
            <a:r>
              <a:rPr lang="en-GB" dirty="0"/>
              <a:t> </a:t>
            </a:r>
            <a:r>
              <a:rPr lang="en-GB" dirty="0" err="1"/>
              <a:t>nel</a:t>
            </a:r>
            <a:r>
              <a:rPr lang="en-GB" dirty="0"/>
              <a:t> file /etc/shadow </a:t>
            </a:r>
          </a:p>
          <a:p>
            <a:pPr marL="0" indent="0">
              <a:buNone/>
            </a:pPr>
            <a:r>
              <a:rPr lang="en-GB" b="1" dirty="0"/>
              <a:t>User ID (UID): </a:t>
            </a:r>
            <a:r>
              <a:rPr lang="en-GB" dirty="0"/>
              <a:t>ID </a:t>
            </a:r>
            <a:r>
              <a:rPr lang="en-GB" dirty="0" err="1"/>
              <a:t>utente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Group ID (GID): </a:t>
            </a:r>
            <a:r>
              <a:rPr lang="en-GB" dirty="0"/>
              <a:t>ID del </a:t>
            </a:r>
            <a:r>
              <a:rPr lang="en-GB" dirty="0" err="1"/>
              <a:t>gruppo</a:t>
            </a:r>
            <a:r>
              <a:rPr lang="en-GB" dirty="0"/>
              <a:t> (</a:t>
            </a:r>
            <a:r>
              <a:rPr lang="en-GB" dirty="0" err="1"/>
              <a:t>primario</a:t>
            </a:r>
            <a:r>
              <a:rPr lang="en-GB" dirty="0"/>
              <a:t>) </a:t>
            </a:r>
            <a:r>
              <a:rPr lang="en-GB" dirty="0" err="1"/>
              <a:t>dell’utente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User ID Info: </a:t>
            </a:r>
            <a:r>
              <a:rPr lang="en-GB" dirty="0" err="1"/>
              <a:t>Informazioni</a:t>
            </a:r>
            <a:r>
              <a:rPr lang="en-GB" dirty="0"/>
              <a:t> </a:t>
            </a:r>
            <a:r>
              <a:rPr lang="en-GB" dirty="0" err="1"/>
              <a:t>aggiuntive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Home directory: </a:t>
            </a:r>
            <a:r>
              <a:rPr lang="en-GB" dirty="0" err="1"/>
              <a:t>percorso</a:t>
            </a:r>
            <a:r>
              <a:rPr lang="en-GB" dirty="0"/>
              <a:t> </a:t>
            </a:r>
            <a:r>
              <a:rPr lang="en-GB" dirty="0" err="1"/>
              <a:t>assoluto</a:t>
            </a:r>
            <a:r>
              <a:rPr lang="en-GB" dirty="0"/>
              <a:t> home directory </a:t>
            </a:r>
            <a:r>
              <a:rPr lang="en-GB" dirty="0" err="1"/>
              <a:t>utente</a:t>
            </a:r>
            <a:endParaRPr lang="en-GB" dirty="0"/>
          </a:p>
          <a:p>
            <a:pPr marL="0" indent="0">
              <a:buNone/>
            </a:pPr>
            <a:r>
              <a:rPr lang="en-GB" b="1" dirty="0"/>
              <a:t>Command/shell: </a:t>
            </a:r>
            <a:r>
              <a:rPr lang="en-GB" dirty="0" err="1"/>
              <a:t>percorso</a:t>
            </a:r>
            <a:r>
              <a:rPr lang="en-GB" dirty="0"/>
              <a:t> </a:t>
            </a:r>
            <a:r>
              <a:rPr lang="en-GB" dirty="0" err="1"/>
              <a:t>assoluto</a:t>
            </a:r>
            <a:r>
              <a:rPr lang="en-GB" dirty="0"/>
              <a:t> shell </a:t>
            </a:r>
            <a:r>
              <a:rPr lang="en-GB" dirty="0" err="1"/>
              <a:t>utente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 algn="r">
              <a:buNone/>
            </a:pPr>
            <a:r>
              <a:rPr lang="en-GB" i="1" dirty="0" err="1"/>
              <a:t>nicola</a:t>
            </a:r>
            <a:r>
              <a:rPr lang="en-GB" i="1" dirty="0"/>
              <a:t> </a:t>
            </a:r>
            <a:r>
              <a:rPr lang="en-GB" i="1" dirty="0">
                <a:solidFill>
                  <a:srgbClr val="FF0000"/>
                </a:solidFill>
              </a:rPr>
              <a:t>: </a:t>
            </a:r>
            <a:r>
              <a:rPr lang="en-GB" i="1" dirty="0"/>
              <a:t>x </a:t>
            </a:r>
            <a:r>
              <a:rPr lang="en-GB" i="1" dirty="0">
                <a:solidFill>
                  <a:srgbClr val="FF0000"/>
                </a:solidFill>
              </a:rPr>
              <a:t>: </a:t>
            </a:r>
            <a:r>
              <a:rPr lang="en-GB" i="1" dirty="0"/>
              <a:t>1010 </a:t>
            </a:r>
            <a:r>
              <a:rPr lang="en-GB" i="1" dirty="0">
                <a:solidFill>
                  <a:srgbClr val="FF0000"/>
                </a:solidFill>
              </a:rPr>
              <a:t>: </a:t>
            </a:r>
            <a:r>
              <a:rPr lang="en-GB" i="1" dirty="0"/>
              <a:t>1020 </a:t>
            </a:r>
            <a:r>
              <a:rPr lang="en-GB" i="1" dirty="0">
                <a:solidFill>
                  <a:srgbClr val="FF0000"/>
                </a:solidFill>
              </a:rPr>
              <a:t>: </a:t>
            </a:r>
            <a:r>
              <a:rPr lang="en-GB" i="1" dirty="0"/>
              <a:t>Nicola User </a:t>
            </a:r>
            <a:r>
              <a:rPr lang="en-GB" i="1" dirty="0">
                <a:solidFill>
                  <a:srgbClr val="FF0000"/>
                </a:solidFill>
              </a:rPr>
              <a:t>: </a:t>
            </a:r>
            <a:r>
              <a:rPr lang="en-GB" i="1" dirty="0"/>
              <a:t>/home/</a:t>
            </a:r>
            <a:r>
              <a:rPr lang="en-GB" i="1" dirty="0" err="1"/>
              <a:t>nicola</a:t>
            </a:r>
            <a:r>
              <a:rPr lang="en-GB" i="1" dirty="0"/>
              <a:t> </a:t>
            </a:r>
            <a:r>
              <a:rPr lang="en-GB" i="1" dirty="0">
                <a:solidFill>
                  <a:srgbClr val="FF0000"/>
                </a:solidFill>
              </a:rPr>
              <a:t>: </a:t>
            </a:r>
            <a:r>
              <a:rPr lang="en-GB" i="1" dirty="0"/>
              <a:t>/bin/bash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BC1A7-7CDD-2944-A66C-ABE76A462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634121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4B6F0-AC01-B244-A564-3D6277E0B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/etc/group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86A824-9DB2-324D-AD52-BB684294E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500" b="1" dirty="0"/>
              <a:t>Group </a:t>
            </a:r>
            <a:r>
              <a:rPr lang="it-IT" sz="2500" b="1" dirty="0" err="1"/>
              <a:t>name</a:t>
            </a:r>
            <a:r>
              <a:rPr lang="it-IT" sz="2500" dirty="0"/>
              <a:t>: nome del gruppo</a:t>
            </a:r>
          </a:p>
          <a:p>
            <a:pPr marL="0" indent="0">
              <a:buNone/>
            </a:pPr>
            <a:r>
              <a:rPr lang="it-IT" sz="2500" b="1" dirty="0"/>
              <a:t>Password</a:t>
            </a:r>
            <a:r>
              <a:rPr lang="it-IT" sz="2500" dirty="0"/>
              <a:t>: generalmente non utilizzato. Si possono definire password di gruppo.</a:t>
            </a:r>
          </a:p>
          <a:p>
            <a:pPr marL="0" indent="0">
              <a:buNone/>
            </a:pPr>
            <a:r>
              <a:rPr lang="it-IT" sz="2500" b="1" dirty="0"/>
              <a:t>Group ID (GID)</a:t>
            </a:r>
            <a:r>
              <a:rPr lang="it-IT" sz="2500" dirty="0"/>
              <a:t>: ID del gruppo</a:t>
            </a:r>
          </a:p>
          <a:p>
            <a:pPr marL="0" indent="0">
              <a:buNone/>
            </a:pPr>
            <a:r>
              <a:rPr lang="it-IT" sz="2500" b="1" dirty="0"/>
              <a:t>Group List</a:t>
            </a:r>
            <a:r>
              <a:rPr lang="it-IT" sz="2500" dirty="0"/>
              <a:t>: lista degli utenti che appartengono al gruppo</a:t>
            </a:r>
          </a:p>
          <a:p>
            <a:pPr marL="0" indent="0">
              <a:buNone/>
            </a:pPr>
            <a:endParaRPr lang="it-IT" sz="2500" dirty="0"/>
          </a:p>
          <a:p>
            <a:pPr marL="0" indent="0">
              <a:buNone/>
            </a:pPr>
            <a:endParaRPr lang="it-IT" sz="2500" dirty="0"/>
          </a:p>
          <a:p>
            <a:pPr marL="0" indent="0" algn="r">
              <a:buNone/>
            </a:pPr>
            <a:r>
              <a:rPr lang="it-IT" sz="2500" i="1" dirty="0" err="1"/>
              <a:t>dba</a:t>
            </a:r>
            <a:r>
              <a:rPr lang="it-IT" sz="2500" i="1" dirty="0"/>
              <a:t> </a:t>
            </a:r>
            <a:r>
              <a:rPr lang="it-IT" sz="2500" i="1" dirty="0">
                <a:solidFill>
                  <a:srgbClr val="FF0000"/>
                </a:solidFill>
              </a:rPr>
              <a:t>:</a:t>
            </a:r>
            <a:r>
              <a:rPr lang="it-IT" sz="2500" i="1" dirty="0"/>
              <a:t> x </a:t>
            </a:r>
            <a:r>
              <a:rPr lang="it-IT" sz="2500" i="1" dirty="0">
                <a:solidFill>
                  <a:srgbClr val="FF0000"/>
                </a:solidFill>
              </a:rPr>
              <a:t>:</a:t>
            </a:r>
            <a:r>
              <a:rPr lang="it-IT" sz="2500" i="1" dirty="0"/>
              <a:t> 1000 </a:t>
            </a:r>
            <a:r>
              <a:rPr lang="it-IT" sz="2500" i="1" dirty="0">
                <a:solidFill>
                  <a:srgbClr val="FF0000"/>
                </a:solidFill>
              </a:rPr>
              <a:t>:</a:t>
            </a:r>
            <a:r>
              <a:rPr lang="it-IT" sz="2500" i="1" dirty="0"/>
              <a:t> </a:t>
            </a:r>
            <a:r>
              <a:rPr lang="it-IT" sz="2500" i="1" dirty="0" err="1"/>
              <a:t>nicola</a:t>
            </a:r>
            <a:r>
              <a:rPr lang="it-IT" sz="2500" i="1" dirty="0"/>
              <a:t>, luca, </a:t>
            </a:r>
            <a:r>
              <a:rPr lang="it-IT" sz="2500" i="1" dirty="0" err="1"/>
              <a:t>giovanni</a:t>
            </a:r>
            <a:endParaRPr lang="it-IT" sz="25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3BC1A7-7CDD-2944-A66C-ABE76A462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482983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A0EED-F6CA-C443-8DE5-A179DD554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whoami</a:t>
            </a:r>
            <a:r>
              <a:rPr lang="en-GB" dirty="0"/>
              <a:t>,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ACA88-7D16-E645-A5DF-E44A058FD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/>
              <a:t>who-am-I </a:t>
            </a:r>
            <a:r>
              <a:rPr lang="en-GB" dirty="0" err="1"/>
              <a:t>mostra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nome</a:t>
            </a:r>
            <a:r>
              <a:rPr lang="en-GB" dirty="0"/>
              <a:t> </a:t>
            </a:r>
            <a:r>
              <a:rPr lang="en-GB" dirty="0" err="1"/>
              <a:t>utente</a:t>
            </a:r>
            <a:r>
              <a:rPr lang="en-GB" dirty="0"/>
              <a:t> </a:t>
            </a:r>
            <a:r>
              <a:rPr lang="en-GB" dirty="0" err="1"/>
              <a:t>corrente</a:t>
            </a:r>
            <a:endParaRPr lang="en-GB" dirty="0"/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whoami</a:t>
            </a: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nicola</a:t>
            </a: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id </a:t>
            </a:r>
            <a:r>
              <a:rPr lang="en-GB" dirty="0" err="1"/>
              <a:t>mostra</a:t>
            </a:r>
            <a:r>
              <a:rPr lang="en-GB" dirty="0"/>
              <a:t> user id, </a:t>
            </a:r>
            <a:r>
              <a:rPr lang="en-GB" dirty="0" err="1"/>
              <a:t>gid</a:t>
            </a:r>
            <a:r>
              <a:rPr lang="en-GB" dirty="0"/>
              <a:t> </a:t>
            </a:r>
            <a:r>
              <a:rPr lang="en-GB" dirty="0" err="1"/>
              <a:t>principale</a:t>
            </a:r>
            <a:r>
              <a:rPr lang="en-GB" dirty="0"/>
              <a:t>, </a:t>
            </a:r>
            <a:r>
              <a:rPr lang="en-GB" dirty="0" err="1"/>
              <a:t>lista</a:t>
            </a:r>
            <a:r>
              <a:rPr lang="en-GB" dirty="0"/>
              <a:t> </a:t>
            </a:r>
            <a:r>
              <a:rPr lang="en-GB" dirty="0" err="1"/>
              <a:t>gruppi</a:t>
            </a:r>
            <a:r>
              <a:rPr lang="en-GB" dirty="0"/>
              <a:t> </a:t>
            </a:r>
            <a:r>
              <a:rPr lang="en-GB" dirty="0" err="1"/>
              <a:t>aggiungivi</a:t>
            </a:r>
            <a:endParaRPr lang="en-GB" dirty="0"/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id</a:t>
            </a:r>
          </a:p>
          <a:p>
            <a:pPr marL="0" indent="0">
              <a:buNone/>
            </a:pP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uid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=501(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nicola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gid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=20(staff), 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groups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=20(staff),501(</a:t>
            </a:r>
            <a:r>
              <a:rPr lang="it-IT" dirty="0" err="1">
                <a:latin typeface="Consolas" panose="020B0609020204030204" pitchFamily="49" charset="0"/>
                <a:cs typeface="Consolas" panose="020B0609020204030204" pitchFamily="49" charset="0"/>
              </a:rPr>
              <a:t>access_bpf</a:t>
            </a:r>
            <a:r>
              <a:rPr lang="it-IT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FD81C-E761-894A-AAC1-1F7DD4C15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2065150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66354-5CA1-5B47-9F7E-B252B7486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File e </a:t>
            </a:r>
            <a:r>
              <a:rPr lang="en-GB" dirty="0" err="1"/>
              <a:t>metadati</a:t>
            </a:r>
            <a:r>
              <a:rPr lang="en-GB" dirty="0"/>
              <a:t>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DB7A203-A4E4-A148-AF81-935DEA1F6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61403"/>
            <a:ext cx="8229600" cy="440355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CA1399-C0A9-304A-9010-4FB251C1C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39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272428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43DFD-E414-C64D-9F8C-A5FAC3CBE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Mobile Market Share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4EB01C-444D-504B-92DB-9F1B87D57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</a:t>
            </a:fld>
            <a:endParaRPr lang="it-IT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7DDA5DB-9E73-A243-94C3-AC18D9FD49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" t="2104" r="1203" b="1074"/>
          <a:stretch/>
        </p:blipFill>
        <p:spPr>
          <a:xfrm>
            <a:off x="66803" y="1844824"/>
            <a:ext cx="9051093" cy="3528392"/>
          </a:xfrm>
        </p:spPr>
      </p:pic>
    </p:spTree>
    <p:extLst>
      <p:ext uri="{BB962C8B-B14F-4D97-AF65-F5344CB8AC3E}">
        <p14:creationId xmlns:p14="http://schemas.microsoft.com/office/powerpoint/2010/main" val="7142930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D8D49-5A38-FE49-9EE6-551729950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Protezione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CF622-10D7-3145-98E0-D32CA4294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it-IT" dirty="0"/>
              <a:t>Multiutenza implica necessità di regolare gli accessi alle informazioni. Per ogni file, esistono 3 tipi di utilizzatori:</a:t>
            </a:r>
          </a:p>
          <a:p>
            <a:pPr lvl="1"/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proprietario,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user</a:t>
            </a:r>
            <a:endParaRPr lang="it-IT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gruppo del proprietario,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group</a:t>
            </a:r>
            <a:endParaRPr lang="it-IT" dirty="0">
              <a:solidFill>
                <a:schemeClr val="accent6">
                  <a:lumMod val="75000"/>
                </a:schemeClr>
              </a:solidFill>
            </a:endParaRPr>
          </a:p>
          <a:p>
            <a:pPr lvl="1"/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tutti gli altri utenti,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others</a:t>
            </a:r>
            <a:endParaRPr lang="it-IT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it-IT" dirty="0"/>
              <a:t>Per ogni utilizzatore, si distinguono tre modi di accesso al file:</a:t>
            </a:r>
          </a:p>
          <a:p>
            <a:pPr lvl="1"/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lettura (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r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pPr lvl="1"/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scrittura (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w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)</a:t>
            </a:r>
          </a:p>
          <a:p>
            <a:pPr lvl="1"/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esecuzione (x) (per una directory significa list del contenuto)</a:t>
            </a:r>
          </a:p>
          <a:p>
            <a:r>
              <a:rPr lang="it-IT" dirty="0"/>
              <a:t>Ogni file è marcato con User-ID e Group-ID del proprietario</a:t>
            </a:r>
          </a:p>
          <a:p>
            <a:r>
              <a:rPr lang="it-IT" dirty="0"/>
              <a:t>12 bit di protezione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2B359E-5CC0-1048-912D-48384EFF8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970103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390733-97DF-9447-91DF-117460EBE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Bit di </a:t>
            </a:r>
            <a:r>
              <a:rPr lang="en-GB" dirty="0" err="1"/>
              <a:t>protezione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D7258BA-4DDE-0242-B980-C10134F7FB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468830"/>
            <a:ext cx="8229600" cy="278870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3CF003-DF62-4C4C-8887-3F9F26F51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224306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36A5B-EEEA-F744-86A6-AB02C9126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SUID, SGID, Sticky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D2685-9CFD-2743-943A-F6167D86C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ECE410-4DD2-0342-B63D-A4C3B59B8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46013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37A2D-8BB2-7642-BB6E-A2DF0E81B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chmod</a:t>
            </a:r>
            <a:r>
              <a:rPr lang="en-GB" dirty="0"/>
              <a:t>, </a:t>
            </a:r>
            <a:r>
              <a:rPr lang="en-GB" dirty="0" err="1"/>
              <a:t>chown</a:t>
            </a:r>
            <a:r>
              <a:rPr lang="en-GB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0E78C-8593-054D-A6F9-819CED02B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err="1"/>
              <a:t>chmod</a:t>
            </a:r>
            <a:r>
              <a:rPr lang="en-GB" dirty="0"/>
              <a:t> [</a:t>
            </a:r>
            <a:r>
              <a:rPr lang="en-GB" dirty="0" err="1"/>
              <a:t>opzioni</a:t>
            </a:r>
            <a:r>
              <a:rPr lang="en-GB" dirty="0"/>
              <a:t>] mode file</a:t>
            </a:r>
          </a:p>
          <a:p>
            <a:pPr marL="0" indent="0">
              <a:buNone/>
            </a:pP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Assegna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un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particolare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set di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diritti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ad un file</a:t>
            </a:r>
          </a:p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/>
              <a:t>chmod</a:t>
            </a:r>
            <a:r>
              <a:rPr lang="en-GB" dirty="0"/>
              <a:t> 644 </a:t>
            </a:r>
            <a:r>
              <a:rPr lang="en-GB" dirty="0" err="1"/>
              <a:t>prova.txt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err="1"/>
              <a:t>chown</a:t>
            </a:r>
            <a:r>
              <a:rPr lang="en-GB" dirty="0"/>
              <a:t> [</a:t>
            </a:r>
            <a:r>
              <a:rPr lang="en-GB" dirty="0" err="1"/>
              <a:t>opzioni</a:t>
            </a:r>
            <a:r>
              <a:rPr lang="en-GB" dirty="0"/>
              <a:t>] </a:t>
            </a:r>
            <a:r>
              <a:rPr lang="en-GB" dirty="0" err="1"/>
              <a:t>owner:group</a:t>
            </a:r>
            <a:r>
              <a:rPr lang="en-GB" dirty="0"/>
              <a:t> file</a:t>
            </a:r>
          </a:p>
          <a:p>
            <a:pPr marL="0" indent="0">
              <a:buNone/>
            </a:pP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Assegna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proprietario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e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gruppo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ad un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utente</a:t>
            </a:r>
            <a:endParaRPr lang="en-GB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/>
              <a:t>chown</a:t>
            </a:r>
            <a:r>
              <a:rPr lang="en-GB" dirty="0"/>
              <a:t> </a:t>
            </a:r>
            <a:r>
              <a:rPr lang="en-GB" dirty="0" err="1"/>
              <a:t>nicola:users</a:t>
            </a:r>
            <a:r>
              <a:rPr lang="en-GB" dirty="0"/>
              <a:t> </a:t>
            </a:r>
            <a:r>
              <a:rPr lang="en-GB" dirty="0" err="1"/>
              <a:t>prova.txt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85D2C6-30A6-0A44-A044-E9ADF873F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9122087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CE3A6-4419-F348-BCE8-2CBB1A0EA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adduser</a:t>
            </a:r>
            <a:r>
              <a:rPr lang="en-GB" dirty="0"/>
              <a:t>, </a:t>
            </a:r>
            <a:r>
              <a:rPr lang="en-GB" dirty="0" err="1"/>
              <a:t>rmuser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FCDDF-36D0-4B4A-BB8A-AB6A22673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sudo</a:t>
            </a:r>
            <a:r>
              <a:rPr lang="en-GB" dirty="0"/>
              <a:t> </a:t>
            </a:r>
            <a:r>
              <a:rPr lang="en-GB" dirty="0" err="1"/>
              <a:t>adduser</a:t>
            </a:r>
            <a:r>
              <a:rPr lang="en-GB" dirty="0"/>
              <a:t> </a:t>
            </a:r>
            <a:r>
              <a:rPr lang="en-GB" dirty="0" err="1"/>
              <a:t>utente</a:t>
            </a:r>
            <a:endParaRPr lang="en-GB" dirty="0"/>
          </a:p>
          <a:p>
            <a:pPr marL="0" indent="0">
              <a:buNone/>
            </a:pPr>
            <a:r>
              <a:rPr lang="en-GB" dirty="0" err="1"/>
              <a:t>Aggiunge</a:t>
            </a:r>
            <a:r>
              <a:rPr lang="en-GB" dirty="0"/>
              <a:t> un </a:t>
            </a:r>
            <a:r>
              <a:rPr lang="en-GB" dirty="0" err="1"/>
              <a:t>nuovo</a:t>
            </a:r>
            <a:r>
              <a:rPr lang="en-GB" dirty="0"/>
              <a:t> </a:t>
            </a:r>
            <a:r>
              <a:rPr lang="en-GB" dirty="0" err="1"/>
              <a:t>utente</a:t>
            </a:r>
            <a:r>
              <a:rPr lang="en-GB" dirty="0"/>
              <a:t> al Sistema</a:t>
            </a:r>
          </a:p>
          <a:p>
            <a:pPr marL="0" indent="0">
              <a:buNone/>
            </a:pPr>
            <a:endParaRPr lang="en-GB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sudo</a:t>
            </a:r>
            <a:r>
              <a:rPr lang="en-GB" dirty="0"/>
              <a:t> </a:t>
            </a:r>
            <a:r>
              <a:rPr lang="en-GB" dirty="0" err="1"/>
              <a:t>rmuser</a:t>
            </a:r>
            <a:r>
              <a:rPr lang="en-GB" dirty="0"/>
              <a:t> </a:t>
            </a:r>
            <a:r>
              <a:rPr lang="en-GB" dirty="0" err="1"/>
              <a:t>utente</a:t>
            </a:r>
            <a:endParaRPr lang="en-GB" dirty="0"/>
          </a:p>
          <a:p>
            <a:pPr marL="0" indent="0">
              <a:buNone/>
            </a:pPr>
            <a:r>
              <a:rPr lang="en-GB" dirty="0" err="1"/>
              <a:t>Rimuove</a:t>
            </a:r>
            <a:r>
              <a:rPr lang="en-GB" dirty="0"/>
              <a:t> un </a:t>
            </a:r>
            <a:r>
              <a:rPr lang="en-GB" dirty="0" err="1"/>
              <a:t>utente</a:t>
            </a:r>
            <a:r>
              <a:rPr lang="en-GB" dirty="0"/>
              <a:t> dal Sistema</a:t>
            </a:r>
          </a:p>
          <a:p>
            <a:pPr marL="0" indent="0">
              <a:buNone/>
            </a:pPr>
            <a:endParaRPr lang="en-GB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In alternative,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è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sempre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possible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modificare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manualmente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i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file /etc/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passwd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e /etc/group e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usare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il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commando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passwd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per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aggiornare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la password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92DA4-0BE7-C84F-BDEE-64D02F24F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138142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Processi</a:t>
            </a:r>
          </a:p>
        </p:txBody>
      </p:sp>
    </p:spTree>
    <p:extLst>
      <p:ext uri="{BB962C8B-B14F-4D97-AF65-F5344CB8AC3E}">
        <p14:creationId xmlns:p14="http://schemas.microsoft.com/office/powerpoint/2010/main" val="205331800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92355-1DA1-4E46-AD83-835244837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Utenti</a:t>
            </a:r>
            <a:r>
              <a:rPr lang="en-GB" dirty="0"/>
              <a:t> e </a:t>
            </a:r>
            <a:r>
              <a:rPr lang="en-GB" dirty="0" err="1"/>
              <a:t>Processi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E4033-41A8-424B-9BED-BB3A80E42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Ogni operazione eseguita su una macchina Unix viene effettuata a nome e per conto di un determinato utente. </a:t>
            </a:r>
            <a:r>
              <a:rPr lang="it-IT" dirty="0"/>
              <a:t>Non esistono task o programmi funzionanti in modalità anonima!</a:t>
            </a:r>
          </a:p>
          <a:p>
            <a:r>
              <a:rPr lang="it-IT" dirty="0"/>
              <a:t>Ogni programma viene eseguito per conto di un determinato utente e pertanto ne acquisisce tutti i permessi ed i vincoli. </a:t>
            </a:r>
          </a:p>
          <a:p>
            <a:endParaRPr lang="it-IT" dirty="0"/>
          </a:p>
          <a:p>
            <a:pPr marL="0" indent="0">
              <a:buNone/>
            </a:pPr>
            <a:r>
              <a:rPr lang="it-IT" dirty="0"/>
              <a:t>$ </a:t>
            </a:r>
            <a:r>
              <a:rPr lang="it-IT" dirty="0" err="1"/>
              <a:t>ps</a:t>
            </a:r>
            <a:r>
              <a:rPr lang="it-IT" dirty="0"/>
              <a:t> </a:t>
            </a:r>
            <a:r>
              <a:rPr lang="it-IT" dirty="0" err="1"/>
              <a:t>aux</a:t>
            </a:r>
            <a:endParaRPr lang="it-IT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7C8775-4804-AD41-88F5-924C065E1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554466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36FC1-E098-3B4E-96A0-AB5F4357D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Avvio</a:t>
            </a:r>
            <a:r>
              <a:rPr lang="en-GB" dirty="0"/>
              <a:t> del </a:t>
            </a:r>
            <a:r>
              <a:rPr lang="en-GB" dirty="0" err="1"/>
              <a:t>sistema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04AB-5C0B-1745-BD8F-CC4E528B6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47</a:t>
            </a:fld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C92F0E-3AC5-774D-BD3C-8EDCC6BF80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645846"/>
            <a:ext cx="4536504" cy="52121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95B4B4-1DDA-EF47-AA63-88C117D12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591" y="2492896"/>
            <a:ext cx="3830734" cy="309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50735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49907-6A40-E746-BABA-84825DDE0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Flussi</a:t>
            </a:r>
            <a:r>
              <a:rPr lang="en-GB" dirty="0"/>
              <a:t> </a:t>
            </a:r>
            <a:r>
              <a:rPr lang="en-GB" dirty="0" err="1"/>
              <a:t>dati</a:t>
            </a:r>
            <a:r>
              <a:rPr lang="en-GB" dirty="0"/>
              <a:t> standard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45F04-DBA7-8C43-AC9E-23624E7582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I comandi UNIX si comportano come FILTRI </a:t>
            </a:r>
          </a:p>
          <a:p>
            <a:r>
              <a:rPr lang="it-IT" dirty="0"/>
              <a:t>Un filtro è un programma che riceve un ingresso da un input e produce il risultato su uno o più output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5CEDA1-C425-274D-AE43-5F7107119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48</a:t>
            </a:fld>
            <a:endParaRPr lang="it-IT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C9F7B1-96F3-5F4A-82E4-03B2EB7E7F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112" y="4221088"/>
            <a:ext cx="7350785" cy="2434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6319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A4963-77E0-1B4A-A2A9-689CD854A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Esecuzione</a:t>
            </a:r>
            <a:r>
              <a:rPr lang="en-GB" dirty="0"/>
              <a:t> commando (</a:t>
            </a:r>
            <a:r>
              <a:rPr lang="en-GB" dirty="0" err="1"/>
              <a:t>processo</a:t>
            </a:r>
            <a:r>
              <a:rPr lang="en-GB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3BD31-B7B5-2D4D-B193-6B486BFA7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$ </a:t>
            </a:r>
            <a:r>
              <a:rPr lang="it-IT" dirty="0" err="1"/>
              <a:t>ls</a:t>
            </a:r>
            <a:endParaRPr lang="it-IT" dirty="0"/>
          </a:p>
          <a:p>
            <a:r>
              <a:rPr lang="it-IT" dirty="0"/>
              <a:t>I comandi principali del sistema si trovano nella directory /bin, /</a:t>
            </a:r>
            <a:r>
              <a:rPr lang="it-IT" dirty="0" err="1"/>
              <a:t>usr</a:t>
            </a:r>
            <a:r>
              <a:rPr lang="it-IT" dirty="0"/>
              <a:t>/bin</a:t>
            </a:r>
          </a:p>
          <a:p>
            <a:r>
              <a:rPr lang="it-IT" dirty="0"/>
              <a:t>Possibilità di realizzare nuovi comandi (</a:t>
            </a:r>
            <a:r>
              <a:rPr lang="it-IT" dirty="0" err="1"/>
              <a:t>scripting</a:t>
            </a:r>
            <a:r>
              <a:rPr lang="it-IT" dirty="0"/>
              <a:t>) Per ogni comando, </a:t>
            </a:r>
            <a:r>
              <a:rPr lang="it-IT" dirty="0" err="1"/>
              <a:t>shell</a:t>
            </a:r>
            <a:r>
              <a:rPr lang="it-IT" dirty="0"/>
              <a:t> genera un processo figlio dedicato alla sua esecuzione</a:t>
            </a:r>
          </a:p>
          <a:p>
            <a:r>
              <a:rPr lang="it-IT" dirty="0"/>
              <a:t>Il processo padre attende la terminazione del comando (</a:t>
            </a:r>
            <a:r>
              <a:rPr lang="it-IT" dirty="0" err="1"/>
              <a:t>foreground</a:t>
            </a:r>
            <a:r>
              <a:rPr lang="it-IT" dirty="0"/>
              <a:t>) o prosegue in parallelo (background)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C7A9C3-4C59-674A-8B03-DC01D823F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49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69097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276E5-6804-CB45-A137-41F391E2D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Genealogia</a:t>
            </a:r>
            <a:r>
              <a:rPr lang="en-GB" dirty="0"/>
              <a:t> </a:t>
            </a:r>
            <a:r>
              <a:rPr lang="en-GB" dirty="0" err="1"/>
              <a:t>famiglia</a:t>
            </a:r>
            <a:r>
              <a:rPr lang="en-GB" dirty="0"/>
              <a:t> Unix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097386-6FBE-F240-911B-8595EC865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</a:t>
            </a:fld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2A5C0D-1777-E641-84EF-762020F41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2169" y="1555397"/>
            <a:ext cx="7355286" cy="5172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54173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A4963-77E0-1B4A-A2A9-689CD854A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Formato</a:t>
            </a:r>
            <a:r>
              <a:rPr lang="en-GB" dirty="0"/>
              <a:t> </a:t>
            </a:r>
            <a:r>
              <a:rPr lang="en-GB" dirty="0" err="1"/>
              <a:t>invocazione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3BD31-B7B5-2D4D-B193-6B486BFA7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/>
              <a:t>Di solito: </a:t>
            </a:r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nome comando </a:t>
            </a:r>
            <a:r>
              <a:rPr lang="it-IT" dirty="0">
                <a:solidFill>
                  <a:srgbClr val="00B050"/>
                </a:solidFill>
              </a:rPr>
              <a:t>opzioni</a:t>
            </a:r>
            <a:r>
              <a:rPr lang="it-IT" dirty="0"/>
              <a:t> </a:t>
            </a:r>
            <a:r>
              <a:rPr lang="it-IT" dirty="0">
                <a:solidFill>
                  <a:schemeClr val="accent5">
                    <a:lumMod val="75000"/>
                  </a:schemeClr>
                </a:solidFill>
              </a:rPr>
              <a:t>argomenti</a:t>
            </a:r>
            <a:r>
              <a:rPr lang="it-IT" dirty="0"/>
              <a:t> </a:t>
            </a:r>
          </a:p>
          <a:p>
            <a:r>
              <a:rPr lang="it-IT" dirty="0"/>
              <a:t>$ </a:t>
            </a:r>
            <a:r>
              <a:rPr lang="it-IT" dirty="0" err="1">
                <a:solidFill>
                  <a:schemeClr val="accent6">
                    <a:lumMod val="75000"/>
                  </a:schemeClr>
                </a:solidFill>
              </a:rPr>
              <a:t>ls</a:t>
            </a:r>
            <a:r>
              <a:rPr lang="it-IT" dirty="0"/>
              <a:t> </a:t>
            </a:r>
            <a:r>
              <a:rPr lang="it-IT" dirty="0">
                <a:solidFill>
                  <a:srgbClr val="00B050"/>
                </a:solidFill>
              </a:rPr>
              <a:t>–l</a:t>
            </a:r>
            <a:r>
              <a:rPr lang="it-IT" dirty="0"/>
              <a:t> </a:t>
            </a:r>
            <a:r>
              <a:rPr lang="it-IT" dirty="0" err="1">
                <a:solidFill>
                  <a:schemeClr val="accent5">
                    <a:lumMod val="75000"/>
                  </a:schemeClr>
                </a:solidFill>
              </a:rPr>
              <a:t>filename</a:t>
            </a:r>
            <a:r>
              <a:rPr lang="it-IT" dirty="0"/>
              <a:t> </a:t>
            </a:r>
          </a:p>
          <a:p>
            <a:r>
              <a:rPr lang="it-IT" dirty="0"/>
              <a:t>Convenzione nella rappresentazione della sintassi comandi: </a:t>
            </a:r>
          </a:p>
          <a:p>
            <a:pPr lvl="1"/>
            <a:r>
              <a:rPr lang="it-IT" dirty="0"/>
              <a:t>se un’opzione o un argomento possono essere omessi, si indicano tra quadre [opzione]</a:t>
            </a:r>
          </a:p>
          <a:p>
            <a:pPr lvl="1"/>
            <a:r>
              <a:rPr lang="it-IT" dirty="0"/>
              <a:t>se due opzioni/argomenti sono mutuamente esclusivi, vengono separati da |. Ad esempio: arg1 | arg2</a:t>
            </a:r>
          </a:p>
          <a:p>
            <a:pPr lvl="1"/>
            <a:r>
              <a:rPr lang="it-IT" dirty="0"/>
              <a:t>quando un argomento può essere ripetuto </a:t>
            </a:r>
            <a:r>
              <a:rPr lang="it-IT" dirty="0" err="1"/>
              <a:t>n</a:t>
            </a:r>
            <a:r>
              <a:rPr lang="it-IT" dirty="0"/>
              <a:t> volte, si aggiungono dei puntini argomento...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C7A9C3-4C59-674A-8B03-DC01D823F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140923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9A2DF-F971-F848-A027-7A270D854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8267E-63BF-D44D-AF41-D10FEE834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it-IT" sz="2400" dirty="0">
                <a:solidFill>
                  <a:schemeClr val="accent6">
                    <a:lumMod val="75000"/>
                  </a:schemeClr>
                </a:solidFill>
              </a:rPr>
              <a:t>Un processo utente in genere viene attivato a partire da un comando (da cui prende il nome). </a:t>
            </a:r>
            <a:r>
              <a:rPr lang="it-IT" sz="2400" dirty="0"/>
              <a:t>Tramite </a:t>
            </a:r>
            <a:r>
              <a:rPr lang="it-IT" sz="2400" dirty="0" err="1"/>
              <a:t>ps</a:t>
            </a:r>
            <a:r>
              <a:rPr lang="it-IT" sz="2400" dirty="0"/>
              <a:t> si può vedere (staticamente) la lista dei processi attivi. Per una rappresentazione continua si utilizza top.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nicola@ubuntu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:~$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PID TTY STAT TIME COMMAND 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4837 p2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0:00 -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bash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6945 p2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0:00 top</a:t>
            </a:r>
          </a:p>
          <a:p>
            <a:pPr marL="0" indent="0">
              <a:buNone/>
            </a:pP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6948 p2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0:00 </a:t>
            </a:r>
            <a:r>
              <a:rPr lang="it-IT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ps</a:t>
            </a:r>
            <a:r>
              <a:rPr lang="it-IT" sz="20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it-IT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9BDAB6-6F2C-D446-B866-4E98220C7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9305311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DAA44-A299-9143-BC1B-8C9335E4D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 – </a:t>
            </a:r>
            <a:r>
              <a:rPr lang="en-GB" dirty="0" err="1"/>
              <a:t>linea</a:t>
            </a:r>
            <a:r>
              <a:rPr lang="en-GB" dirty="0"/>
              <a:t>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D8430-9AA8-E941-8643-45E41FEC0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000" dirty="0"/>
              <a:t>Ora attuale (21:34:21)</a:t>
            </a:r>
          </a:p>
          <a:p>
            <a:r>
              <a:rPr lang="it-IT" sz="3000" dirty="0" err="1"/>
              <a:t>Uptime</a:t>
            </a:r>
            <a:r>
              <a:rPr lang="it-IT" sz="3000" dirty="0"/>
              <a:t> della macchina (3:51) </a:t>
            </a:r>
          </a:p>
          <a:p>
            <a:r>
              <a:rPr lang="it-IT" sz="3000" dirty="0"/>
              <a:t>Utenti attualmente connessi (2 </a:t>
            </a:r>
            <a:r>
              <a:rPr lang="it-IT" sz="3000" dirty="0" err="1"/>
              <a:t>users</a:t>
            </a:r>
            <a:r>
              <a:rPr lang="it-IT" sz="3000" dirty="0"/>
              <a:t>)</a:t>
            </a:r>
          </a:p>
          <a:p>
            <a:r>
              <a:rPr lang="it-IT" sz="3000" dirty="0"/>
              <a:t>Media del carico di sistema. i 3 valori si riferiscono a: ultimo minuto, ultimi 5 minuti, ultimi 15 minuti.</a:t>
            </a:r>
            <a:endParaRPr lang="en-GB" sz="3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4D234D-B754-4342-9131-C5745DC9B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52</a:t>
            </a:fld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265D3-8096-0444-9D8A-D67B7A12F6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19" r="2426" b="68679"/>
          <a:stretch/>
        </p:blipFill>
        <p:spPr>
          <a:xfrm>
            <a:off x="0" y="5432514"/>
            <a:ext cx="9144000" cy="143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1964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DAA44-A299-9143-BC1B-8C9335E4D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 – </a:t>
            </a:r>
            <a:r>
              <a:rPr lang="en-GB" dirty="0" err="1"/>
              <a:t>linea</a:t>
            </a:r>
            <a:r>
              <a:rPr lang="en-GB" dirty="0"/>
              <a:t>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D8430-9AA8-E941-8643-45E41FEC0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3000" dirty="0"/>
              <a:t>Processi totali in esecuzione (134 </a:t>
            </a:r>
            <a:r>
              <a:rPr lang="it-IT" sz="3000" dirty="0" err="1"/>
              <a:t>total</a:t>
            </a:r>
            <a:r>
              <a:rPr lang="it-IT" sz="3000" dirty="0"/>
              <a:t>)</a:t>
            </a:r>
          </a:p>
          <a:p>
            <a:r>
              <a:rPr lang="it-IT" sz="3000" dirty="0"/>
              <a:t>Processi attivi (1 </a:t>
            </a:r>
            <a:r>
              <a:rPr lang="it-IT" sz="3000" dirty="0" err="1"/>
              <a:t>running</a:t>
            </a:r>
            <a:r>
              <a:rPr lang="it-IT" sz="3000" dirty="0"/>
              <a:t>)</a:t>
            </a:r>
          </a:p>
          <a:p>
            <a:r>
              <a:rPr lang="it-IT" sz="3000" dirty="0"/>
              <a:t>Processi dormienti (133 sleeping)</a:t>
            </a:r>
          </a:p>
          <a:p>
            <a:r>
              <a:rPr lang="it-IT" sz="3000" dirty="0"/>
              <a:t>Processi in stop (0 </a:t>
            </a:r>
            <a:r>
              <a:rPr lang="it-IT" sz="3000" dirty="0" err="1"/>
              <a:t>stopped</a:t>
            </a:r>
            <a:r>
              <a:rPr lang="it-IT" sz="3000" dirty="0"/>
              <a:t>)</a:t>
            </a:r>
          </a:p>
          <a:p>
            <a:r>
              <a:rPr lang="it-IT" sz="3000" dirty="0"/>
              <a:t>Processi che aspettano di essere gestiti dal processo padre (0 zombie)</a:t>
            </a:r>
          </a:p>
          <a:p>
            <a:endParaRPr lang="en-GB" sz="3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4D234D-B754-4342-9131-C5745DC9B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53</a:t>
            </a:fld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265D3-8096-0444-9D8A-D67B7A12F6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19" r="2426" b="68679"/>
          <a:stretch/>
        </p:blipFill>
        <p:spPr>
          <a:xfrm>
            <a:off x="0" y="5432514"/>
            <a:ext cx="9144000" cy="143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81776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DAA44-A299-9143-BC1B-8C9335E4D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top – </a:t>
            </a:r>
            <a:r>
              <a:rPr lang="en-GB" dirty="0" err="1"/>
              <a:t>linea</a:t>
            </a:r>
            <a:r>
              <a:rPr lang="en-GB" dirty="0"/>
              <a:t> #3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D8430-9AA8-E941-8643-45E41FEC0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sz="2800" dirty="0"/>
              <a:t>Percentuale del carico dei processi utente (0.7%</a:t>
            </a:r>
            <a:r>
              <a:rPr lang="it-IT" sz="2800" b="1" dirty="0"/>
              <a:t>us</a:t>
            </a:r>
            <a:r>
              <a:rPr lang="it-IT" sz="2800" dirty="0"/>
              <a:t>)</a:t>
            </a:r>
          </a:p>
          <a:p>
            <a:r>
              <a:rPr lang="it-IT" sz="2800" dirty="0"/>
              <a:t>Percentuale del carico dei processi di sistema (0.3%</a:t>
            </a:r>
            <a:r>
              <a:rPr lang="it-IT" sz="2800" b="1" dirty="0"/>
              <a:t>sy</a:t>
            </a:r>
            <a:r>
              <a:rPr lang="it-IT" sz="2800" dirty="0"/>
              <a:t>)</a:t>
            </a:r>
          </a:p>
          <a:p>
            <a:r>
              <a:rPr lang="it-IT" sz="2800" dirty="0"/>
              <a:t>Percentuale del carico dei processi con priorità di aggiornamento </a:t>
            </a:r>
            <a:r>
              <a:rPr lang="it-IT" sz="2800" i="1" dirty="0" err="1"/>
              <a:t>nice</a:t>
            </a:r>
            <a:r>
              <a:rPr lang="it-IT" sz="2800" dirty="0"/>
              <a:t> (0.0%</a:t>
            </a:r>
            <a:r>
              <a:rPr lang="it-IT" sz="2800" b="1" dirty="0"/>
              <a:t>ni</a:t>
            </a:r>
            <a:r>
              <a:rPr lang="it-IT" sz="2800" dirty="0"/>
              <a:t>)</a:t>
            </a:r>
          </a:p>
          <a:p>
            <a:r>
              <a:rPr lang="it-IT" sz="2800" dirty="0"/>
              <a:t>Percentuale di inattività della </a:t>
            </a:r>
            <a:r>
              <a:rPr lang="it-IT" sz="2800" dirty="0" err="1"/>
              <a:t>cpu</a:t>
            </a:r>
            <a:r>
              <a:rPr lang="it-IT" sz="2800" dirty="0"/>
              <a:t> (99.0%</a:t>
            </a:r>
            <a:r>
              <a:rPr lang="it-IT" sz="2800" b="1" dirty="0"/>
              <a:t>id</a:t>
            </a:r>
            <a:r>
              <a:rPr lang="it-IT" sz="2800" dirty="0"/>
              <a:t>)</a:t>
            </a:r>
          </a:p>
          <a:p>
            <a:r>
              <a:rPr lang="it-IT" sz="2800" dirty="0"/>
              <a:t>Percentuale dei processi in attesa di operazioni I/O (0.0%</a:t>
            </a:r>
            <a:r>
              <a:rPr lang="it-IT" sz="2800" b="1" dirty="0"/>
              <a:t>wa</a:t>
            </a:r>
            <a:r>
              <a:rPr lang="it-IT" sz="28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4D234D-B754-4342-9131-C5745DC9B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54</a:t>
            </a:fld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D265D3-8096-0444-9D8A-D67B7A12F6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419" r="2426" b="68679"/>
          <a:stretch/>
        </p:blipFill>
        <p:spPr>
          <a:xfrm>
            <a:off x="0" y="5432514"/>
            <a:ext cx="9144000" cy="143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11110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Filesystem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725085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C048C-8944-C841-A1C8-8B5A34154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Tutto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63A27-E6D6-D240-B4AD-5481E8424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/>
              <a:t>File come risorsa logica costituita da sequenza di bit, a cui viene dato un nome</a:t>
            </a:r>
          </a:p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Astrazione che consente di trattare allo stesso modo entità fisicamente diverse </a:t>
            </a:r>
            <a:r>
              <a:rPr lang="it-IT" dirty="0"/>
              <a:t>come file di testo, dischi rigidi, stampanti, direttori, tastiera, video, ... </a:t>
            </a:r>
          </a:p>
          <a:p>
            <a:pPr lvl="1"/>
            <a:r>
              <a:rPr lang="it-IT" dirty="0"/>
              <a:t>Ordinari: archivi di dati, comandi, programmi sorgente</a:t>
            </a:r>
          </a:p>
          <a:p>
            <a:pPr lvl="1"/>
            <a:r>
              <a:rPr lang="it-IT" dirty="0"/>
              <a:t>Directory: gestiti direttamente solo da SO, contengono riferimenti a file</a:t>
            </a:r>
          </a:p>
          <a:p>
            <a:pPr lvl="1"/>
            <a:r>
              <a:rPr lang="it-IT" dirty="0"/>
              <a:t>Speciali: dispositivi hardware, FIFO, soft </a:t>
            </a:r>
            <a:r>
              <a:rPr lang="it-IT" dirty="0" err="1"/>
              <a:t>links</a:t>
            </a:r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E1847-400F-504F-8E45-FD8003B51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079409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C048C-8944-C841-A1C8-8B5A34154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Tutto</a:t>
            </a:r>
            <a:r>
              <a:rPr lang="en-GB" dirty="0"/>
              <a:t> </a:t>
            </a:r>
            <a:r>
              <a:rPr lang="en-GB" dirty="0" err="1"/>
              <a:t>è</a:t>
            </a:r>
            <a:r>
              <a:rPr lang="en-GB" dirty="0"/>
              <a:t> 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63A27-E6D6-D240-B4AD-5481E84245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È possibile nominare un file con una qualsiasi sequenza di caratteri (</a:t>
            </a:r>
            <a:r>
              <a:rPr lang="it-IT" dirty="0" err="1"/>
              <a:t>max</a:t>
            </a:r>
            <a:r>
              <a:rPr lang="it-IT" dirty="0"/>
              <a:t> 255), a eccezione di ‘.’ e ‘..’</a:t>
            </a:r>
          </a:p>
          <a:p>
            <a:r>
              <a:rPr lang="it-IT" dirty="0"/>
              <a:t>È sconsigliabile utilizzare per il nome di file dei caratteri speciali, ad es. metacaratteri e segni di punteggiatura</a:t>
            </a:r>
          </a:p>
          <a:p>
            <a:r>
              <a:rPr lang="it-IT" dirty="0"/>
              <a:t>Ad ogni file possono essere associati uno o più nomi simbolici (link) ma ad ogni file è associato uno e un solo descrittore (i-</a:t>
            </a:r>
            <a:r>
              <a:rPr lang="it-IT" dirty="0" err="1"/>
              <a:t>node</a:t>
            </a:r>
            <a:r>
              <a:rPr lang="it-IT" dirty="0"/>
              <a:t>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E1847-400F-504F-8E45-FD8003B51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205901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E2C69-B56A-6049-AB36-6BE818EA0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File di </a:t>
            </a:r>
            <a:r>
              <a:rPr lang="en-GB" dirty="0" err="1"/>
              <a:t>testo</a:t>
            </a:r>
            <a:r>
              <a:rPr lang="en-GB" dirty="0"/>
              <a:t>, file </a:t>
            </a:r>
            <a:r>
              <a:rPr lang="en-GB" dirty="0" err="1"/>
              <a:t>binario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95024-0382-8F48-B9DF-C7D182BCE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b="1" dirty="0"/>
              <a:t>File di testo</a:t>
            </a:r>
            <a:r>
              <a:rPr lang="it-IT" dirty="0"/>
              <a:t>: leggibile da un essere umano. I dati contenuti rappresentano caratteri (ASCII o </a:t>
            </a:r>
            <a:r>
              <a:rPr lang="it-IT" dirty="0" err="1"/>
              <a:t>Unicode</a:t>
            </a:r>
            <a:r>
              <a:rPr lang="it-IT" dirty="0"/>
              <a:t>)</a:t>
            </a:r>
          </a:p>
          <a:p>
            <a:r>
              <a:rPr lang="it-IT" b="1" dirty="0"/>
              <a:t>File binario</a:t>
            </a:r>
            <a:r>
              <a:rPr lang="it-IT" dirty="0"/>
              <a:t>: richiede specifica interpretazione di un software per essere letto (mp3, </a:t>
            </a:r>
            <a:r>
              <a:rPr lang="it-IT" dirty="0" err="1"/>
              <a:t>jpg</a:t>
            </a:r>
            <a:r>
              <a:rPr lang="it-IT" dirty="0"/>
              <a:t>, mp4)</a:t>
            </a:r>
            <a:endParaRPr lang="it-IT" b="1" dirty="0"/>
          </a:p>
          <a:p>
            <a:r>
              <a:rPr lang="it-IT" b="1" dirty="0"/>
              <a:t>Tipo di file</a:t>
            </a:r>
            <a:r>
              <a:rPr lang="it-IT" dirty="0"/>
              <a:t>: lo specifico tipo di informazione contenuta nel file (audio, immagini, testo)</a:t>
            </a:r>
          </a:p>
          <a:p>
            <a:r>
              <a:rPr lang="it-IT" b="1" dirty="0"/>
              <a:t>Estensione</a:t>
            </a:r>
            <a:r>
              <a:rPr lang="it-IT" dirty="0"/>
              <a:t>: i caratteri terminali del nome di un file (di solito 3) che su alcuni sistemi, ad esempio Windows ne rappresentano il tipo</a:t>
            </a:r>
          </a:p>
          <a:p>
            <a:endParaRPr lang="it-I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FA2E9C-4B47-C748-8776-99DB94759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94429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02203-A13B-F047-8C21-97694E37D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Directory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5F888-0FD2-D14B-9330-951B1EA1D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File </a:t>
            </a:r>
            <a:r>
              <a:rPr lang="it-IT" dirty="0" err="1"/>
              <a:t>system</a:t>
            </a:r>
            <a:r>
              <a:rPr lang="it-IT" dirty="0"/>
              <a:t> Linux è organizzato come un grafo diretto aciclico (DAG)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F9CF5-5DDE-1A4D-91FC-4693A5E1E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59</a:t>
            </a:fld>
            <a:endParaRPr lang="it-I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AF17DE-7912-6E4E-BAAA-6750B82B3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834663"/>
            <a:ext cx="7740352" cy="337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220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D59FA-8887-6447-B1B4-DD438F659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Funzionalità</a:t>
            </a:r>
            <a:r>
              <a:rPr lang="en-GB" dirty="0"/>
              <a:t> </a:t>
            </a:r>
            <a:r>
              <a:rPr lang="en-GB" dirty="0" err="1"/>
              <a:t>principali</a:t>
            </a:r>
            <a:r>
              <a:rPr lang="en-GB" dirty="0"/>
              <a:t> OS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EA1F11E-A0D3-754D-90AB-E9F51A16E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28" y="1916832"/>
            <a:ext cx="8454556" cy="396044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2147B4-D9B3-F446-9B49-2CEF431289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1816427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4BEC8-197F-6D42-B945-F2CC165BE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Gerarchie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9A91D-04AC-EB4C-904A-99B189752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/>
              <a:t>All’atto del login, l’utente comincia ad operare all’interno di una specifica directory </a:t>
            </a:r>
            <a:r>
              <a:rPr lang="it-IT" i="1" dirty="0"/>
              <a:t>(/home/</a:t>
            </a:r>
            <a:r>
              <a:rPr lang="it-IT" i="1" dirty="0" err="1"/>
              <a:t>nomeutente</a:t>
            </a:r>
            <a:r>
              <a:rPr lang="it-IT" dirty="0"/>
              <a:t>). In seguito è possibile cambiare directory.</a:t>
            </a:r>
          </a:p>
          <a:p>
            <a:r>
              <a:rPr lang="it-IT" dirty="0"/>
              <a:t>Il sistema operativo mette a disposizione comandi per orientarsi (cd, </a:t>
            </a:r>
            <a:r>
              <a:rPr lang="it-IT" dirty="0" err="1"/>
              <a:t>pwd</a:t>
            </a:r>
            <a:r>
              <a:rPr lang="it-IT" dirty="0"/>
              <a:t>)</a:t>
            </a:r>
          </a:p>
          <a:p>
            <a:endParaRPr lang="it-IT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0A5987-F22A-2A49-8990-E5B1A61FB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63263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51369-A289-2543-A7F0-9C4DC2C0B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Nomi </a:t>
            </a:r>
            <a:r>
              <a:rPr lang="en-GB" dirty="0" err="1"/>
              <a:t>assoluti</a:t>
            </a:r>
            <a:r>
              <a:rPr lang="en-GB" dirty="0"/>
              <a:t> e </a:t>
            </a:r>
            <a:r>
              <a:rPr lang="en-GB" dirty="0" err="1"/>
              <a:t>relativi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679F2-D115-0A48-AB5E-ADC82FAB3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Ogni utente può specificare un file attraverso:</a:t>
            </a:r>
          </a:p>
          <a:p>
            <a:pPr lvl="1"/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nome relativo</a:t>
            </a:r>
            <a:r>
              <a:rPr lang="it-IT" dirty="0"/>
              <a:t>: è riferito alla posizione dell’utente nel file </a:t>
            </a:r>
            <a:r>
              <a:rPr lang="it-IT" dirty="0" err="1"/>
              <a:t>system</a:t>
            </a:r>
            <a:r>
              <a:rPr lang="it-IT" dirty="0"/>
              <a:t> (direttorio corrente)</a:t>
            </a:r>
          </a:p>
          <a:p>
            <a:pPr lvl="1"/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nome assoluto</a:t>
            </a:r>
            <a:r>
              <a:rPr lang="it-IT" dirty="0"/>
              <a:t>: è riferito alla radice della gerarchia. Inizia SEMPRE con /</a:t>
            </a:r>
          </a:p>
          <a:p>
            <a:r>
              <a:rPr lang="it-IT" dirty="0"/>
              <a:t>Nomi particolari:</a:t>
            </a:r>
          </a:p>
          <a:p>
            <a:pPr lvl="1"/>
            <a:r>
              <a:rPr lang="it-IT" dirty="0"/>
              <a:t>.  direttorio corrente (visualizzato da </a:t>
            </a:r>
            <a:r>
              <a:rPr lang="it-IT" dirty="0" err="1"/>
              <a:t>pwd</a:t>
            </a:r>
            <a:r>
              <a:rPr lang="it-IT" dirty="0"/>
              <a:t>)</a:t>
            </a:r>
          </a:p>
          <a:p>
            <a:pPr lvl="1"/>
            <a:r>
              <a:rPr lang="it-IT" dirty="0"/>
              <a:t>.. direttorio ‘padre’</a:t>
            </a:r>
          </a:p>
          <a:p>
            <a:pPr lvl="1"/>
            <a:r>
              <a:rPr lang="it-IT" dirty="0"/>
              <a:t>~ home utente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D4A8B6-2774-0443-8C1B-7A127EBA0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5452926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F4A1E-614C-6A48-A6BD-6CEBB5ABB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Nomi </a:t>
            </a:r>
            <a:r>
              <a:rPr lang="en-GB" dirty="0" err="1"/>
              <a:t>assoluti</a:t>
            </a:r>
            <a:r>
              <a:rPr lang="en-GB" dirty="0"/>
              <a:t> e </a:t>
            </a:r>
            <a:r>
              <a:rPr lang="en-GB" dirty="0" err="1"/>
              <a:t>relativi</a:t>
            </a:r>
            <a:endParaRPr lang="en-GB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1BD1C7-9E29-394B-BEDE-41911B70C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80264"/>
            <a:ext cx="8229600" cy="436583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2AAE5F-3C52-1346-891F-AA3A4714B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3303735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9694F-BA35-EB4C-B382-F9AA4F59D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F73EF-54BB-6A4D-8531-064EA334A0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/>
              <a:t>Le informazioni contenute in un file possono essere visibili attraverso nomi diversi, tramite “riferimenti” (link) allo stesso file fisico</a:t>
            </a:r>
          </a:p>
          <a:p>
            <a:r>
              <a:rPr lang="it-IT" dirty="0"/>
              <a:t>SO considera e gestisce la molteplicità possibile di riferimenti: se un file viene cancellato, le informazioni sono veramente eliminate solo se non ci sono altri link a esso</a:t>
            </a:r>
          </a:p>
          <a:p>
            <a:r>
              <a:rPr lang="it-IT" dirty="0"/>
              <a:t>Due tipi di link:</a:t>
            </a:r>
          </a:p>
          <a:p>
            <a:pPr lvl="1"/>
            <a:r>
              <a:rPr lang="it-IT" dirty="0"/>
              <a:t>link fisici </a:t>
            </a:r>
            <a:r>
              <a:rPr lang="it-IT" i="1" dirty="0"/>
              <a:t>($ ln </a:t>
            </a:r>
            <a:r>
              <a:rPr lang="it-IT" i="1" dirty="0" err="1"/>
              <a:t>src</a:t>
            </a:r>
            <a:r>
              <a:rPr lang="it-IT" i="1" dirty="0"/>
              <a:t> </a:t>
            </a:r>
            <a:r>
              <a:rPr lang="it-IT" i="1" dirty="0" err="1"/>
              <a:t>dst</a:t>
            </a:r>
            <a:r>
              <a:rPr lang="it-IT" dirty="0"/>
              <a:t>)</a:t>
            </a:r>
          </a:p>
          <a:p>
            <a:pPr lvl="1"/>
            <a:r>
              <a:rPr lang="it-IT" dirty="0"/>
              <a:t>link simbolici </a:t>
            </a:r>
            <a:r>
              <a:rPr lang="it-IT" i="1" dirty="0"/>
              <a:t>($ ln –</a:t>
            </a:r>
            <a:r>
              <a:rPr lang="it-IT" i="1" dirty="0" err="1"/>
              <a:t>s</a:t>
            </a:r>
            <a:r>
              <a:rPr lang="it-IT" i="1" dirty="0"/>
              <a:t> </a:t>
            </a:r>
            <a:r>
              <a:rPr lang="it-IT" i="1" dirty="0" err="1"/>
              <a:t>src</a:t>
            </a:r>
            <a:r>
              <a:rPr lang="it-IT" i="1" dirty="0"/>
              <a:t> </a:t>
            </a:r>
            <a:r>
              <a:rPr lang="it-IT" i="1" dirty="0" err="1"/>
              <a:t>dst</a:t>
            </a:r>
            <a:r>
              <a:rPr lang="it-IT" dirty="0"/>
              <a:t>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BFF66-B4A3-1D49-B35B-7E2C695E1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3542868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6882E-A092-9247-BFF6-6C76BFBE1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Struttura</a:t>
            </a:r>
            <a:r>
              <a:rPr lang="en-GB" dirty="0"/>
              <a:t> file system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1FC4BA-8FF1-EE42-99BE-61163FF26A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84024" y="1600200"/>
            <a:ext cx="6002776" cy="4525963"/>
          </a:xfrm>
        </p:spPr>
        <p:txBody>
          <a:bodyPr/>
          <a:lstStyle/>
          <a:p>
            <a:r>
              <a:rPr lang="en-GB" dirty="0" err="1"/>
              <a:t>Ogni</a:t>
            </a:r>
            <a:r>
              <a:rPr lang="en-GB" dirty="0"/>
              <a:t> </a:t>
            </a:r>
            <a:r>
              <a:rPr lang="en-GB" dirty="0" err="1"/>
              <a:t>sottocartella</a:t>
            </a:r>
            <a:r>
              <a:rPr lang="en-GB" dirty="0"/>
              <a:t> di / </a:t>
            </a:r>
            <a:r>
              <a:rPr lang="en-GB" dirty="0" err="1"/>
              <a:t>rappresenta</a:t>
            </a:r>
            <a:r>
              <a:rPr lang="en-GB" dirty="0"/>
              <a:t> un </a:t>
            </a:r>
            <a:r>
              <a:rPr lang="en-GB" dirty="0" err="1"/>
              <a:t>gruppo</a:t>
            </a:r>
            <a:r>
              <a:rPr lang="en-GB" dirty="0"/>
              <a:t> di file con </a:t>
            </a:r>
            <a:r>
              <a:rPr lang="en-GB" dirty="0" err="1"/>
              <a:t>uno</a:t>
            </a:r>
            <a:r>
              <a:rPr lang="en-GB" dirty="0"/>
              <a:t> </a:t>
            </a:r>
            <a:r>
              <a:rPr lang="en-GB" dirty="0" err="1"/>
              <a:t>scopo</a:t>
            </a:r>
            <a:r>
              <a:rPr lang="en-GB" dirty="0"/>
              <a:t> </a:t>
            </a:r>
            <a:r>
              <a:rPr lang="en-GB" dirty="0" err="1"/>
              <a:t>preciso</a:t>
            </a:r>
            <a:endParaRPr lang="en-GB" dirty="0"/>
          </a:p>
          <a:p>
            <a:r>
              <a:rPr lang="en-GB" dirty="0" err="1"/>
              <a:t>Varia</a:t>
            </a:r>
            <a:r>
              <a:rPr lang="en-GB" dirty="0"/>
              <a:t> </a:t>
            </a:r>
            <a:r>
              <a:rPr lang="en-GB" dirty="0" err="1"/>
              <a:t>fra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sistemi</a:t>
            </a:r>
            <a:r>
              <a:rPr lang="en-GB" dirty="0"/>
              <a:t>. In </a:t>
            </a:r>
            <a:r>
              <a:rPr lang="en-GB" dirty="0" err="1"/>
              <a:t>generale</a:t>
            </a:r>
            <a:r>
              <a:rPr lang="en-GB" dirty="0"/>
              <a:t>:</a:t>
            </a:r>
          </a:p>
          <a:p>
            <a:pPr lvl="1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/bin </a:t>
            </a:r>
            <a:r>
              <a:rPr lang="en-GB" dirty="0" err="1"/>
              <a:t>binari</a:t>
            </a:r>
            <a:r>
              <a:rPr lang="en-GB" dirty="0"/>
              <a:t> </a:t>
            </a:r>
            <a:r>
              <a:rPr lang="en-GB" dirty="0" err="1"/>
              <a:t>essenziali</a:t>
            </a:r>
            <a:r>
              <a:rPr lang="en-GB" dirty="0"/>
              <a:t> (</a:t>
            </a:r>
            <a:r>
              <a:rPr lang="en-GB" dirty="0" err="1"/>
              <a:t>sistema</a:t>
            </a:r>
            <a:r>
              <a:rPr lang="en-GB" dirty="0"/>
              <a:t> di base)</a:t>
            </a:r>
          </a:p>
          <a:p>
            <a:pPr lvl="1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/etc </a:t>
            </a:r>
            <a:r>
              <a:rPr lang="en-GB" dirty="0"/>
              <a:t>file di </a:t>
            </a:r>
            <a:r>
              <a:rPr lang="en-GB" dirty="0" err="1"/>
              <a:t>configurazione</a:t>
            </a:r>
            <a:endParaRPr lang="en-GB" dirty="0"/>
          </a:p>
          <a:p>
            <a:pPr lvl="1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/home </a:t>
            </a:r>
            <a:r>
              <a:rPr lang="en-GB" dirty="0"/>
              <a:t>home </a:t>
            </a:r>
            <a:r>
              <a:rPr lang="en-GB" dirty="0" err="1"/>
              <a:t>degli</a:t>
            </a:r>
            <a:r>
              <a:rPr lang="en-GB" dirty="0"/>
              <a:t> </a:t>
            </a:r>
            <a:r>
              <a:rPr lang="en-GB" dirty="0" err="1"/>
              <a:t>utenti</a:t>
            </a:r>
            <a:endParaRPr lang="en-GB" dirty="0"/>
          </a:p>
          <a:p>
            <a:pPr lvl="1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/proc </a:t>
            </a:r>
            <a:r>
              <a:rPr lang="en-GB" dirty="0" err="1"/>
              <a:t>interfaccia</a:t>
            </a:r>
            <a:r>
              <a:rPr lang="en-GB" dirty="0"/>
              <a:t> verso </a:t>
            </a:r>
            <a:r>
              <a:rPr lang="en-GB" dirty="0" err="1"/>
              <a:t>il</a:t>
            </a:r>
            <a:r>
              <a:rPr lang="en-GB" dirty="0"/>
              <a:t> kernel</a:t>
            </a:r>
          </a:p>
          <a:p>
            <a:pPr lvl="1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/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tmp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/>
              <a:t>file </a:t>
            </a:r>
            <a:r>
              <a:rPr lang="en-GB" dirty="0" err="1"/>
              <a:t>temporanei</a:t>
            </a:r>
            <a:endParaRPr lang="en-GB" dirty="0"/>
          </a:p>
          <a:p>
            <a:pPr lvl="1"/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/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usr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/>
              <a:t>binari</a:t>
            </a:r>
            <a:r>
              <a:rPr lang="en-GB" dirty="0"/>
              <a:t> non </a:t>
            </a:r>
            <a:r>
              <a:rPr lang="en-GB" dirty="0" err="1"/>
              <a:t>essenziali</a:t>
            </a:r>
            <a:r>
              <a:rPr lang="en-GB" dirty="0"/>
              <a:t> (</a:t>
            </a:r>
            <a:r>
              <a:rPr lang="en-GB" dirty="0" err="1"/>
              <a:t>applicazioni</a:t>
            </a:r>
            <a:r>
              <a:rPr lang="en-GB" dirty="0"/>
              <a:t>)</a:t>
            </a:r>
          </a:p>
          <a:p>
            <a:pPr lvl="1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A5B6C2-3B18-DE4D-80AC-BE8FA999F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64</a:t>
            </a:fld>
            <a:endParaRPr lang="it-IT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8FFD50-6E20-7249-A6C6-DE108DCDA4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515765"/>
            <a:ext cx="2504512" cy="52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62789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Composizione </a:t>
            </a:r>
            <a:r>
              <a:rPr lang="it-IT" dirty="0" err="1"/>
              <a:t>filesystem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7831179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53CA3-1DD1-9E4B-BB50-EC2198145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DFEC1-8400-FA43-B766-EAAA3EF8A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Un file system (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contenuto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su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qualsiasi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dispositivo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) per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essere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utilizzato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deve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essere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montato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su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un file system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esistente</a:t>
            </a:r>
            <a:r>
              <a:rPr lang="en-GB" dirty="0"/>
              <a:t>, </a:t>
            </a:r>
            <a:r>
              <a:rPr lang="en-GB" dirty="0" err="1"/>
              <a:t>usando</a:t>
            </a:r>
            <a:r>
              <a:rPr lang="en-GB" dirty="0"/>
              <a:t> </a:t>
            </a:r>
            <a:r>
              <a:rPr lang="en-GB" dirty="0" err="1"/>
              <a:t>una</a:t>
            </a:r>
            <a:r>
              <a:rPr lang="en-GB" dirty="0"/>
              <a:t> directory come </a:t>
            </a:r>
            <a:r>
              <a:rPr lang="en-GB" dirty="0" err="1"/>
              <a:t>punto</a:t>
            </a:r>
            <a:r>
              <a:rPr lang="en-GB" dirty="0"/>
              <a:t> di </a:t>
            </a:r>
            <a:r>
              <a:rPr lang="en-GB" dirty="0" err="1"/>
              <a:t>attacco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Ad </a:t>
            </a:r>
            <a:r>
              <a:rPr lang="en-GB" dirty="0" err="1"/>
              <a:t>esempio</a:t>
            </a:r>
            <a:r>
              <a:rPr lang="en-GB" dirty="0"/>
              <a:t>, per le </a:t>
            </a:r>
            <a:r>
              <a:rPr lang="en-GB" dirty="0" err="1"/>
              <a:t>chiavette</a:t>
            </a:r>
            <a:r>
              <a:rPr lang="en-GB" dirty="0"/>
              <a:t> USB</a:t>
            </a:r>
          </a:p>
          <a:p>
            <a:r>
              <a:rPr lang="en-GB" dirty="0"/>
              <a:t>La directory di </a:t>
            </a:r>
            <a:r>
              <a:rPr lang="en-GB" dirty="0" err="1"/>
              <a:t>aggancio</a:t>
            </a:r>
            <a:r>
              <a:rPr lang="en-GB" dirty="0"/>
              <a:t> </a:t>
            </a:r>
            <a:r>
              <a:rPr lang="en-GB" dirty="0" err="1"/>
              <a:t>prende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nome</a:t>
            </a:r>
            <a:r>
              <a:rPr lang="en-GB" dirty="0"/>
              <a:t> di mount point.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EED5F2-FDE6-F64C-BAB5-4E2607096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1546753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53CA3-1DD1-9E4B-BB50-EC2198145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umount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DFEC1-8400-FA43-B766-EAAA3EF8A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Il file system </a:t>
            </a:r>
            <a:r>
              <a:rPr lang="en-GB" dirty="0" err="1"/>
              <a:t>può</a:t>
            </a:r>
            <a:r>
              <a:rPr lang="en-GB" dirty="0"/>
              <a:t> </a:t>
            </a:r>
            <a:r>
              <a:rPr lang="en-GB" dirty="0" err="1"/>
              <a:t>essere</a:t>
            </a:r>
            <a:r>
              <a:rPr lang="en-GB" dirty="0"/>
              <a:t> staccato dal </a:t>
            </a:r>
            <a:r>
              <a:rPr lang="en-GB" dirty="0" err="1"/>
              <a:t>suo</a:t>
            </a:r>
            <a:r>
              <a:rPr lang="en-GB" dirty="0"/>
              <a:t> mount point </a:t>
            </a:r>
            <a:r>
              <a:rPr lang="en-GB" dirty="0" err="1"/>
              <a:t>tramite</a:t>
            </a:r>
            <a:r>
              <a:rPr lang="en-GB" dirty="0"/>
              <a:t> </a:t>
            </a:r>
            <a:r>
              <a:rPr lang="en-GB" dirty="0" err="1"/>
              <a:t>l'operazione</a:t>
            </a:r>
            <a:r>
              <a:rPr lang="en-GB" dirty="0"/>
              <a:t> di unmount (</a:t>
            </a:r>
            <a:r>
              <a:rPr lang="en-GB" dirty="0" err="1"/>
              <a:t>inversa</a:t>
            </a:r>
            <a:r>
              <a:rPr lang="en-GB" dirty="0"/>
              <a:t> di mount). </a:t>
            </a:r>
          </a:p>
          <a:p>
            <a:r>
              <a:rPr lang="en-GB" dirty="0"/>
              <a:t>Per </a:t>
            </a:r>
            <a:r>
              <a:rPr lang="en-GB" dirty="0" err="1"/>
              <a:t>motivi</a:t>
            </a:r>
            <a:r>
              <a:rPr lang="en-GB" dirty="0"/>
              <a:t> di </a:t>
            </a:r>
            <a:r>
              <a:rPr lang="en-GB" dirty="0" err="1"/>
              <a:t>efficienza</a:t>
            </a:r>
            <a:r>
              <a:rPr lang="en-GB" dirty="0"/>
              <a:t>, le </a:t>
            </a:r>
            <a:r>
              <a:rPr lang="en-GB" dirty="0" err="1"/>
              <a:t>scritture</a:t>
            </a:r>
            <a:r>
              <a:rPr lang="en-GB" dirty="0"/>
              <a:t> </a:t>
            </a:r>
            <a:r>
              <a:rPr lang="en-GB" dirty="0" err="1"/>
              <a:t>su</a:t>
            </a:r>
            <a:r>
              <a:rPr lang="en-GB" dirty="0"/>
              <a:t> di un file system </a:t>
            </a:r>
            <a:r>
              <a:rPr lang="en-GB" dirty="0" err="1"/>
              <a:t>sono</a:t>
            </a:r>
            <a:r>
              <a:rPr lang="en-GB" dirty="0"/>
              <a:t> </a:t>
            </a:r>
            <a:r>
              <a:rPr lang="en-GB" dirty="0" err="1"/>
              <a:t>eseguite</a:t>
            </a:r>
            <a:r>
              <a:rPr lang="en-GB" dirty="0"/>
              <a:t> in </a:t>
            </a:r>
            <a:r>
              <a:rPr lang="en-GB" dirty="0" err="1"/>
              <a:t>blocco</a:t>
            </a:r>
            <a:r>
              <a:rPr lang="en-GB" dirty="0"/>
              <a:t>, al </a:t>
            </a:r>
            <a:r>
              <a:rPr lang="en-GB" dirty="0" err="1"/>
              <a:t>momento</a:t>
            </a:r>
            <a:r>
              <a:rPr lang="en-GB" dirty="0"/>
              <a:t> </a:t>
            </a:r>
            <a:r>
              <a:rPr lang="en-GB" dirty="0" err="1"/>
              <a:t>più</a:t>
            </a:r>
            <a:r>
              <a:rPr lang="en-GB" dirty="0"/>
              <a:t> </a:t>
            </a:r>
            <a:r>
              <a:rPr lang="en-GB" dirty="0" err="1"/>
              <a:t>favorevole</a:t>
            </a:r>
            <a:r>
              <a:rPr lang="en-GB" dirty="0"/>
              <a:t>.</a:t>
            </a:r>
          </a:p>
          <a:p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Estrarre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fisicamente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un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dispositivo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senza aver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smontato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il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suo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file system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può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portare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corruzione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dei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6">
                    <a:lumMod val="75000"/>
                  </a:schemeClr>
                </a:solidFill>
              </a:rPr>
              <a:t>dati</a:t>
            </a:r>
            <a:r>
              <a:rPr lang="en-GB" dirty="0">
                <a:solidFill>
                  <a:schemeClr val="accent6">
                    <a:lumMod val="75000"/>
                  </a:schemeClr>
                </a:solidFill>
              </a:rPr>
              <a:t>!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EED5F2-FDE6-F64C-BAB5-4E2607096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2599911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18EC1-65D3-F746-BA60-02568D8AF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Esempio</a:t>
            </a:r>
            <a:r>
              <a:rPr lang="en-GB" dirty="0"/>
              <a:t> mount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889ECA-0117-1948-BF56-9FFA2AACA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68</a:t>
            </a:fld>
            <a:endParaRPr lang="it-IT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910D531C-7524-7049-94C1-D27831BF956A}"/>
              </a:ext>
            </a:extLst>
          </p:cNvPr>
          <p:cNvSpPr/>
          <p:nvPr/>
        </p:nvSpPr>
        <p:spPr>
          <a:xfrm>
            <a:off x="1836970" y="3181024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800000"/>
          </a:solidFill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6" name="Straight Connector 5">
            <a:extLst>
              <a:ext uri="{FF2B5EF4-FFF2-40B4-BE49-F238E27FC236}">
                <a16:creationId xmlns:a16="http://schemas.microsoft.com/office/drawing/2014/main" id="{6802A399-0554-DB44-AAF7-04925BD1E201}"/>
              </a:ext>
            </a:extLst>
          </p:cNvPr>
          <p:cNvSpPr/>
          <p:nvPr/>
        </p:nvSpPr>
        <p:spPr>
          <a:xfrm>
            <a:off x="2047989" y="3538562"/>
            <a:ext cx="395658" cy="459667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7" name="Straight Connector 6">
            <a:extLst>
              <a:ext uri="{FF2B5EF4-FFF2-40B4-BE49-F238E27FC236}">
                <a16:creationId xmlns:a16="http://schemas.microsoft.com/office/drawing/2014/main" id="{92CDA5E8-06C4-994F-90F1-D5DF111C1F95}"/>
              </a:ext>
            </a:extLst>
          </p:cNvPr>
          <p:cNvSpPr/>
          <p:nvPr/>
        </p:nvSpPr>
        <p:spPr>
          <a:xfrm flipH="1">
            <a:off x="1500398" y="3538915"/>
            <a:ext cx="336926" cy="44665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4404D556-F075-BD4B-BA93-2F26D368F88A}"/>
              </a:ext>
            </a:extLst>
          </p:cNvPr>
          <p:cNvSpPr/>
          <p:nvPr/>
        </p:nvSpPr>
        <p:spPr>
          <a:xfrm>
            <a:off x="2329346" y="3849599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800000"/>
          </a:solidFill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9" name="Straight Connector 8">
            <a:extLst>
              <a:ext uri="{FF2B5EF4-FFF2-40B4-BE49-F238E27FC236}">
                <a16:creationId xmlns:a16="http://schemas.microsoft.com/office/drawing/2014/main" id="{A65B8823-90E8-4B41-B910-57FFCA4E346E}"/>
              </a:ext>
            </a:extLst>
          </p:cNvPr>
          <p:cNvSpPr/>
          <p:nvPr/>
        </p:nvSpPr>
        <p:spPr>
          <a:xfrm>
            <a:off x="2540364" y="4207137"/>
            <a:ext cx="395658" cy="459667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10" name="Straight Connector 9">
            <a:extLst>
              <a:ext uri="{FF2B5EF4-FFF2-40B4-BE49-F238E27FC236}">
                <a16:creationId xmlns:a16="http://schemas.microsoft.com/office/drawing/2014/main" id="{D86AC1EF-5930-984B-9B6F-BA1790C93CC4}"/>
              </a:ext>
            </a:extLst>
          </p:cNvPr>
          <p:cNvSpPr/>
          <p:nvPr/>
        </p:nvSpPr>
        <p:spPr>
          <a:xfrm flipH="1">
            <a:off x="1992773" y="4207489"/>
            <a:ext cx="336925" cy="44665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A156A831-F9E7-E34C-95B7-29B231D55ECB}"/>
              </a:ext>
            </a:extLst>
          </p:cNvPr>
          <p:cNvSpPr/>
          <p:nvPr/>
        </p:nvSpPr>
        <p:spPr>
          <a:xfrm>
            <a:off x="1344597" y="3849951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800000"/>
          </a:solidFill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12" name="Straight Connector 11">
            <a:extLst>
              <a:ext uri="{FF2B5EF4-FFF2-40B4-BE49-F238E27FC236}">
                <a16:creationId xmlns:a16="http://schemas.microsoft.com/office/drawing/2014/main" id="{BE496009-39D2-9640-ABAF-75F39E535330}"/>
              </a:ext>
            </a:extLst>
          </p:cNvPr>
          <p:cNvSpPr/>
          <p:nvPr/>
        </p:nvSpPr>
        <p:spPr>
          <a:xfrm>
            <a:off x="1555614" y="4207489"/>
            <a:ext cx="395659" cy="459667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13" name="Straight Connector 12">
            <a:extLst>
              <a:ext uri="{FF2B5EF4-FFF2-40B4-BE49-F238E27FC236}">
                <a16:creationId xmlns:a16="http://schemas.microsoft.com/office/drawing/2014/main" id="{75CB452F-4991-864C-AAD0-5E9B6789890F}"/>
              </a:ext>
            </a:extLst>
          </p:cNvPr>
          <p:cNvSpPr/>
          <p:nvPr/>
        </p:nvSpPr>
        <p:spPr>
          <a:xfrm flipH="1">
            <a:off x="1008024" y="4207840"/>
            <a:ext cx="336925" cy="446655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8620BA6C-3DCE-3D44-8982-07DDA985AB0E}"/>
              </a:ext>
            </a:extLst>
          </p:cNvPr>
          <p:cNvSpPr/>
          <p:nvPr/>
        </p:nvSpPr>
        <p:spPr>
          <a:xfrm>
            <a:off x="1836970" y="4553343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800000"/>
          </a:solidFill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04DC51FE-D991-B347-85D9-285858FED55D}"/>
              </a:ext>
            </a:extLst>
          </p:cNvPr>
          <p:cNvSpPr/>
          <p:nvPr/>
        </p:nvSpPr>
        <p:spPr>
          <a:xfrm>
            <a:off x="852222" y="4553695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800000"/>
          </a:solidFill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C8F1423-46B1-1E45-91D5-8C28B909B2C6}"/>
              </a:ext>
            </a:extLst>
          </p:cNvPr>
          <p:cNvSpPr/>
          <p:nvPr/>
        </p:nvSpPr>
        <p:spPr>
          <a:xfrm>
            <a:off x="2856889" y="4553343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800000"/>
          </a:solidFill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38A49F-B782-5546-A772-92F709179C53}"/>
              </a:ext>
            </a:extLst>
          </p:cNvPr>
          <p:cNvSpPr txBox="1"/>
          <p:nvPr/>
        </p:nvSpPr>
        <p:spPr>
          <a:xfrm>
            <a:off x="503634" y="2773272"/>
            <a:ext cx="1199752" cy="611834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anchorCtr="0" compatLnSpc="0">
            <a:spAutoFit/>
          </a:bodyPr>
          <a:lstStyle/>
          <a:p>
            <a:pPr marL="35168" algn="ctr" hangingPunct="0">
              <a:spcBef>
                <a:spcPts val="554"/>
              </a:spcBef>
            </a:pPr>
            <a:r>
              <a:rPr lang="it-IT" sz="1954">
                <a:solidFill>
                  <a:srgbClr val="000000"/>
                </a:solidFill>
                <a:latin typeface="Myriad Pro" pitchFamily="18"/>
                <a:ea typeface="Adobe Heiti Std R" pitchFamily="2"/>
                <a:cs typeface="FreeSans" pitchFamily="2"/>
              </a:rPr>
              <a:t>File system</a:t>
            </a:r>
            <a:br>
              <a:rPr lang="it-IT" sz="1954">
                <a:solidFill>
                  <a:srgbClr val="000000"/>
                </a:solidFill>
                <a:latin typeface="Myriad Pro" pitchFamily="18"/>
                <a:ea typeface="Adobe Heiti Std R" pitchFamily="2"/>
                <a:cs typeface="FreeSans" pitchFamily="2"/>
              </a:rPr>
            </a:br>
            <a:r>
              <a:rPr lang="it-IT" sz="1954">
                <a:solidFill>
                  <a:srgbClr val="000000"/>
                </a:solidFill>
                <a:latin typeface="Myriad Pro" pitchFamily="18"/>
                <a:ea typeface="Adobe Heiti Std R" pitchFamily="2"/>
                <a:cs typeface="FreeSans" pitchFamily="2"/>
              </a:rPr>
              <a:t>su CD-ROM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4279355-B29F-274F-817E-BA6BDC431942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600632" y="2086830"/>
            <a:ext cx="784282" cy="784634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traight Connector 18">
            <a:extLst>
              <a:ext uri="{FF2B5EF4-FFF2-40B4-BE49-F238E27FC236}">
                <a16:creationId xmlns:a16="http://schemas.microsoft.com/office/drawing/2014/main" id="{E228394C-5A5A-AC42-80ED-579B853DD399}"/>
              </a:ext>
            </a:extLst>
          </p:cNvPr>
          <p:cNvSpPr/>
          <p:nvPr/>
        </p:nvSpPr>
        <p:spPr>
          <a:xfrm>
            <a:off x="3103077" y="4946050"/>
            <a:ext cx="395659" cy="459667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D95FABE3-8647-F744-89A5-4E2E1DA68F9C}"/>
              </a:ext>
            </a:extLst>
          </p:cNvPr>
          <p:cNvSpPr/>
          <p:nvPr/>
        </p:nvSpPr>
        <p:spPr>
          <a:xfrm>
            <a:off x="3419603" y="5292256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800000"/>
          </a:solidFill>
          <a:ln w="36000">
            <a:solidFill>
              <a:srgbClr val="000000"/>
            </a:solidFill>
            <a:prstDash val="solid"/>
          </a:ln>
        </p:spPr>
        <p:txBody>
          <a:bodyPr wrap="non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15AD7E04-DDD9-964F-A18C-37C2022839EA}"/>
              </a:ext>
            </a:extLst>
          </p:cNvPr>
          <p:cNvSpPr/>
          <p:nvPr/>
        </p:nvSpPr>
        <p:spPr>
          <a:xfrm>
            <a:off x="6864094" y="2871464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0080"/>
          </a:solidFill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2" name="Straight Connector 21">
            <a:extLst>
              <a:ext uri="{FF2B5EF4-FFF2-40B4-BE49-F238E27FC236}">
                <a16:creationId xmlns:a16="http://schemas.microsoft.com/office/drawing/2014/main" id="{9A9297DA-A5EF-7244-B99B-99BC9F809C47}"/>
              </a:ext>
            </a:extLst>
          </p:cNvPr>
          <p:cNvSpPr/>
          <p:nvPr/>
        </p:nvSpPr>
        <p:spPr>
          <a:xfrm>
            <a:off x="7075112" y="3229002"/>
            <a:ext cx="395658" cy="459667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3" name="Straight Connector 22">
            <a:extLst>
              <a:ext uri="{FF2B5EF4-FFF2-40B4-BE49-F238E27FC236}">
                <a16:creationId xmlns:a16="http://schemas.microsoft.com/office/drawing/2014/main" id="{CB789C0E-23AE-4E46-B484-E80EC3C20C70}"/>
              </a:ext>
            </a:extLst>
          </p:cNvPr>
          <p:cNvSpPr/>
          <p:nvPr/>
        </p:nvSpPr>
        <p:spPr>
          <a:xfrm flipH="1">
            <a:off x="6527521" y="3229354"/>
            <a:ext cx="336924" cy="44665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DB8A3DA4-3C25-2B40-BDFD-9E1991D96FFB}"/>
              </a:ext>
            </a:extLst>
          </p:cNvPr>
          <p:cNvSpPr/>
          <p:nvPr/>
        </p:nvSpPr>
        <p:spPr>
          <a:xfrm>
            <a:off x="7356468" y="3540038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0080"/>
          </a:solidFill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5" name="Straight Connector 24">
            <a:extLst>
              <a:ext uri="{FF2B5EF4-FFF2-40B4-BE49-F238E27FC236}">
                <a16:creationId xmlns:a16="http://schemas.microsoft.com/office/drawing/2014/main" id="{DA86D497-2BE5-A24E-B47B-780AB4587F86}"/>
              </a:ext>
            </a:extLst>
          </p:cNvPr>
          <p:cNvSpPr/>
          <p:nvPr/>
        </p:nvSpPr>
        <p:spPr>
          <a:xfrm>
            <a:off x="7567486" y="3897577"/>
            <a:ext cx="395658" cy="459666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6" name="Straight Connector 25">
            <a:extLst>
              <a:ext uri="{FF2B5EF4-FFF2-40B4-BE49-F238E27FC236}">
                <a16:creationId xmlns:a16="http://schemas.microsoft.com/office/drawing/2014/main" id="{683832D0-BC6D-C74F-84FF-66B1555AA068}"/>
              </a:ext>
            </a:extLst>
          </p:cNvPr>
          <p:cNvSpPr/>
          <p:nvPr/>
        </p:nvSpPr>
        <p:spPr>
          <a:xfrm flipH="1">
            <a:off x="7019894" y="3897928"/>
            <a:ext cx="336925" cy="44665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C13C0455-3F2C-2049-A574-DC1E63085BA2}"/>
              </a:ext>
            </a:extLst>
          </p:cNvPr>
          <p:cNvSpPr/>
          <p:nvPr/>
        </p:nvSpPr>
        <p:spPr>
          <a:xfrm>
            <a:off x="6371719" y="3540390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0080"/>
          </a:solidFill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8" name="Straight Connector 27">
            <a:extLst>
              <a:ext uri="{FF2B5EF4-FFF2-40B4-BE49-F238E27FC236}">
                <a16:creationId xmlns:a16="http://schemas.microsoft.com/office/drawing/2014/main" id="{C6EE48FD-F2FF-E64C-B737-D83A69646944}"/>
              </a:ext>
            </a:extLst>
          </p:cNvPr>
          <p:cNvSpPr/>
          <p:nvPr/>
        </p:nvSpPr>
        <p:spPr>
          <a:xfrm>
            <a:off x="6582737" y="3897928"/>
            <a:ext cx="395658" cy="459666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9" name="Straight Connector 28">
            <a:extLst>
              <a:ext uri="{FF2B5EF4-FFF2-40B4-BE49-F238E27FC236}">
                <a16:creationId xmlns:a16="http://schemas.microsoft.com/office/drawing/2014/main" id="{93ECF522-0B99-7C48-B556-F79A525754FD}"/>
              </a:ext>
            </a:extLst>
          </p:cNvPr>
          <p:cNvSpPr/>
          <p:nvPr/>
        </p:nvSpPr>
        <p:spPr>
          <a:xfrm flipH="1">
            <a:off x="6035146" y="3898280"/>
            <a:ext cx="336925" cy="446653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B0694A3D-260A-2B4B-928E-4C4A2C428A6F}"/>
              </a:ext>
            </a:extLst>
          </p:cNvPr>
          <p:cNvSpPr/>
          <p:nvPr/>
        </p:nvSpPr>
        <p:spPr>
          <a:xfrm>
            <a:off x="6864094" y="4243782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0080"/>
          </a:solidFill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1" name="Freeform 30">
            <a:extLst>
              <a:ext uri="{FF2B5EF4-FFF2-40B4-BE49-F238E27FC236}">
                <a16:creationId xmlns:a16="http://schemas.microsoft.com/office/drawing/2014/main" id="{6CF80284-51AE-2D4E-9AD7-196DDAF98D40}"/>
              </a:ext>
            </a:extLst>
          </p:cNvPr>
          <p:cNvSpPr/>
          <p:nvPr/>
        </p:nvSpPr>
        <p:spPr>
          <a:xfrm>
            <a:off x="7884013" y="4243782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0080"/>
          </a:solidFill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2" name="Freeform 31">
            <a:extLst>
              <a:ext uri="{FF2B5EF4-FFF2-40B4-BE49-F238E27FC236}">
                <a16:creationId xmlns:a16="http://schemas.microsoft.com/office/drawing/2014/main" id="{A4D4E57B-06EC-AA4A-8A6E-554418A7BF36}"/>
              </a:ext>
            </a:extLst>
          </p:cNvPr>
          <p:cNvSpPr/>
          <p:nvPr/>
        </p:nvSpPr>
        <p:spPr>
          <a:xfrm>
            <a:off x="5809006" y="4243430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0080"/>
          </a:solidFill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3" name="Straight Connector 32">
            <a:extLst>
              <a:ext uri="{FF2B5EF4-FFF2-40B4-BE49-F238E27FC236}">
                <a16:creationId xmlns:a16="http://schemas.microsoft.com/office/drawing/2014/main" id="{E2FC27B7-411C-2A4C-92EE-DA36DCEF0FF0}"/>
              </a:ext>
            </a:extLst>
          </p:cNvPr>
          <p:cNvSpPr/>
          <p:nvPr/>
        </p:nvSpPr>
        <p:spPr>
          <a:xfrm>
            <a:off x="6055193" y="4600968"/>
            <a:ext cx="395658" cy="459667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4" name="Straight Connector 33">
            <a:extLst>
              <a:ext uri="{FF2B5EF4-FFF2-40B4-BE49-F238E27FC236}">
                <a16:creationId xmlns:a16="http://schemas.microsoft.com/office/drawing/2014/main" id="{E20AAC79-41DA-8349-8E9F-FF0FD6A54C31}"/>
              </a:ext>
            </a:extLst>
          </p:cNvPr>
          <p:cNvSpPr/>
          <p:nvPr/>
        </p:nvSpPr>
        <p:spPr>
          <a:xfrm flipH="1">
            <a:off x="5507602" y="4601320"/>
            <a:ext cx="336925" cy="44665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B976D032-41A8-3F4E-A5D3-BE5C301212FE}"/>
              </a:ext>
            </a:extLst>
          </p:cNvPr>
          <p:cNvSpPr/>
          <p:nvPr/>
        </p:nvSpPr>
        <p:spPr>
          <a:xfrm>
            <a:off x="6336550" y="4912005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0080"/>
          </a:solidFill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6" name="Straight Connector 35">
            <a:extLst>
              <a:ext uri="{FF2B5EF4-FFF2-40B4-BE49-F238E27FC236}">
                <a16:creationId xmlns:a16="http://schemas.microsoft.com/office/drawing/2014/main" id="{0206859F-7342-B94E-B81E-850C22F010F4}"/>
              </a:ext>
            </a:extLst>
          </p:cNvPr>
          <p:cNvSpPr/>
          <p:nvPr/>
        </p:nvSpPr>
        <p:spPr>
          <a:xfrm>
            <a:off x="6547568" y="5269543"/>
            <a:ext cx="395657" cy="459667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7" name="Straight Connector 36">
            <a:extLst>
              <a:ext uri="{FF2B5EF4-FFF2-40B4-BE49-F238E27FC236}">
                <a16:creationId xmlns:a16="http://schemas.microsoft.com/office/drawing/2014/main" id="{06B49AC4-F1F2-AB44-AD81-F71818139E97}"/>
              </a:ext>
            </a:extLst>
          </p:cNvPr>
          <p:cNvSpPr/>
          <p:nvPr/>
        </p:nvSpPr>
        <p:spPr>
          <a:xfrm flipH="1">
            <a:off x="5999977" y="5269894"/>
            <a:ext cx="336924" cy="44665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137BD230-5076-AA45-B97D-9570ABB43D3A}"/>
              </a:ext>
            </a:extLst>
          </p:cNvPr>
          <p:cNvSpPr/>
          <p:nvPr/>
        </p:nvSpPr>
        <p:spPr>
          <a:xfrm>
            <a:off x="5351801" y="4912355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0080"/>
          </a:solidFill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9" name="Straight Connector 38">
            <a:extLst>
              <a:ext uri="{FF2B5EF4-FFF2-40B4-BE49-F238E27FC236}">
                <a16:creationId xmlns:a16="http://schemas.microsoft.com/office/drawing/2014/main" id="{0B6B5832-BAD6-8743-AC10-33D4B8C4CF74}"/>
              </a:ext>
            </a:extLst>
          </p:cNvPr>
          <p:cNvSpPr/>
          <p:nvPr/>
        </p:nvSpPr>
        <p:spPr>
          <a:xfrm>
            <a:off x="5562819" y="5269894"/>
            <a:ext cx="395657" cy="459667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40" name="Straight Connector 39">
            <a:extLst>
              <a:ext uri="{FF2B5EF4-FFF2-40B4-BE49-F238E27FC236}">
                <a16:creationId xmlns:a16="http://schemas.microsoft.com/office/drawing/2014/main" id="{3DC23132-0DAB-EF41-A3B2-1FF36C668CEC}"/>
              </a:ext>
            </a:extLst>
          </p:cNvPr>
          <p:cNvSpPr/>
          <p:nvPr/>
        </p:nvSpPr>
        <p:spPr>
          <a:xfrm flipH="1">
            <a:off x="5015228" y="5270246"/>
            <a:ext cx="336924" cy="44665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1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41" name="Freeform 40">
            <a:extLst>
              <a:ext uri="{FF2B5EF4-FFF2-40B4-BE49-F238E27FC236}">
                <a16:creationId xmlns:a16="http://schemas.microsoft.com/office/drawing/2014/main" id="{823BCE91-D079-2F4C-9235-AB9EBC304B06}"/>
              </a:ext>
            </a:extLst>
          </p:cNvPr>
          <p:cNvSpPr/>
          <p:nvPr/>
        </p:nvSpPr>
        <p:spPr>
          <a:xfrm>
            <a:off x="5844175" y="5615748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0080"/>
          </a:solidFill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42" name="Freeform 41">
            <a:extLst>
              <a:ext uri="{FF2B5EF4-FFF2-40B4-BE49-F238E27FC236}">
                <a16:creationId xmlns:a16="http://schemas.microsoft.com/office/drawing/2014/main" id="{1BCE8D67-6105-5343-952D-241C1306201F}"/>
              </a:ext>
            </a:extLst>
          </p:cNvPr>
          <p:cNvSpPr/>
          <p:nvPr/>
        </p:nvSpPr>
        <p:spPr>
          <a:xfrm>
            <a:off x="4859426" y="5616100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0080"/>
          </a:solidFill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089D3397-9C68-A74A-849C-FC35CB965D41}"/>
              </a:ext>
            </a:extLst>
          </p:cNvPr>
          <p:cNvSpPr/>
          <p:nvPr/>
        </p:nvSpPr>
        <p:spPr>
          <a:xfrm>
            <a:off x="6864094" y="5615748"/>
            <a:ext cx="349220" cy="5392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0080"/>
          </a:solidFill>
          <a:ln w="36000">
            <a:solidFill>
              <a:srgbClr val="000000"/>
            </a:solidFill>
            <a:prstDash val="solid"/>
          </a:ln>
        </p:spPr>
        <p:txBody>
          <a:bodyPr wrap="square" lIns="105509" tIns="61547" rIns="105509" bIns="61547" anchor="ctr" anchorCtr="0" compatLnSpc="0">
            <a:spAutoFit/>
          </a:bodyPr>
          <a:lstStyle/>
          <a:p>
            <a:pPr marL="35168" hangingPunct="0">
              <a:spcBef>
                <a:spcPts val="554"/>
              </a:spcBef>
            </a:pPr>
            <a:endParaRPr lang="it-IT" sz="1758"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2A7E065-538C-6044-8F47-106A41AABA61}"/>
              </a:ext>
            </a:extLst>
          </p:cNvPr>
          <p:cNvSpPr txBox="1"/>
          <p:nvPr/>
        </p:nvSpPr>
        <p:spPr>
          <a:xfrm>
            <a:off x="4123017" y="3800157"/>
            <a:ext cx="1511504" cy="61183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Ctr="0" compatLnSpc="0">
            <a:spAutoFit/>
          </a:bodyPr>
          <a:lstStyle/>
          <a:p>
            <a:pPr marL="35168" algn="ctr" hangingPunct="0">
              <a:spcBef>
                <a:spcPts val="554"/>
              </a:spcBef>
            </a:pPr>
            <a:r>
              <a:rPr lang="it-IT" sz="1954">
                <a:solidFill>
                  <a:srgbClr val="000000"/>
                </a:solidFill>
                <a:latin typeface="Myriad Pro" pitchFamily="18"/>
                <a:ea typeface="Adobe Heiti Std R" pitchFamily="2"/>
                <a:cs typeface="FreeSans" pitchFamily="2"/>
              </a:rPr>
              <a:t>Mount point</a:t>
            </a:r>
            <a:br>
              <a:rPr lang="it-IT" sz="1954">
                <a:solidFill>
                  <a:srgbClr val="000000"/>
                </a:solidFill>
                <a:latin typeface="Myriad Pro" pitchFamily="18"/>
                <a:ea typeface="Adobe Heiti Std R" pitchFamily="2"/>
                <a:cs typeface="FreeSans" pitchFamily="2"/>
              </a:rPr>
            </a:br>
            <a:r>
              <a:rPr lang="it-IT" sz="1954">
                <a:solidFill>
                  <a:srgbClr val="000000"/>
                </a:solidFill>
                <a:latin typeface="Myriad Pro" pitchFamily="18"/>
                <a:ea typeface="Adobe Heiti Std R" pitchFamily="2"/>
                <a:cs typeface="FreeSans" pitchFamily="2"/>
              </a:rPr>
              <a:t>/media/cdrom</a:t>
            </a: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6AC3B005-3D49-A94D-B551-057591751726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432502" y="1835809"/>
            <a:ext cx="1057902" cy="1009367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Freeform 58">
            <a:extLst>
              <a:ext uri="{FF2B5EF4-FFF2-40B4-BE49-F238E27FC236}">
                <a16:creationId xmlns:a16="http://schemas.microsoft.com/office/drawing/2014/main" id="{7509929D-3055-1747-A761-2CAB83305DEB}"/>
              </a:ext>
            </a:extLst>
          </p:cNvPr>
          <p:cNvSpPr/>
          <p:nvPr/>
        </p:nvSpPr>
        <p:spPr>
          <a:xfrm>
            <a:off x="2657475" y="2486025"/>
            <a:ext cx="3403555" cy="1557338"/>
          </a:xfrm>
          <a:custGeom>
            <a:avLst/>
            <a:gdLst>
              <a:gd name="connsiteX0" fmla="*/ 0 w 3403555"/>
              <a:gd name="connsiteY0" fmla="*/ 0 h 1557338"/>
              <a:gd name="connsiteX1" fmla="*/ 3014663 w 3403555"/>
              <a:gd name="connsiteY1" fmla="*/ 414338 h 1557338"/>
              <a:gd name="connsiteX2" fmla="*/ 3271838 w 3403555"/>
              <a:gd name="connsiteY2" fmla="*/ 1557338 h 1557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03555" h="1557338">
                <a:moveTo>
                  <a:pt x="0" y="0"/>
                </a:moveTo>
                <a:cubicBezTo>
                  <a:pt x="1234678" y="77391"/>
                  <a:pt x="2469357" y="154782"/>
                  <a:pt x="3014663" y="414338"/>
                </a:cubicBezTo>
                <a:cubicBezTo>
                  <a:pt x="3559969" y="673894"/>
                  <a:pt x="3415903" y="1115616"/>
                  <a:pt x="3271838" y="1557338"/>
                </a:cubicBezTo>
              </a:path>
            </a:pathLst>
          </a:custGeom>
          <a:noFill/>
          <a:ln w="25400">
            <a:tailEnd type="triangle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964117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Manuale in linea</a:t>
            </a:r>
          </a:p>
        </p:txBody>
      </p:sp>
    </p:spTree>
    <p:extLst>
      <p:ext uri="{BB962C8B-B14F-4D97-AF65-F5344CB8AC3E}">
        <p14:creationId xmlns:p14="http://schemas.microsoft.com/office/powerpoint/2010/main" val="2091423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292BF-0070-8749-AF0B-1B429C927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Architettura</a:t>
            </a:r>
            <a:r>
              <a:rPr lang="en-GB" dirty="0"/>
              <a:t> </a:t>
            </a:r>
            <a:r>
              <a:rPr lang="en-GB" dirty="0" err="1"/>
              <a:t>interna</a:t>
            </a:r>
            <a:endParaRPr lang="en-GB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57869E28-68F0-FC4D-8FA4-2295038BAA5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Sistema </a:t>
            </a:r>
            <a:r>
              <a:rPr lang="en-GB" dirty="0" err="1"/>
              <a:t>Operativo</a:t>
            </a:r>
            <a:endParaRPr lang="en-GB" dirty="0"/>
          </a:p>
          <a:p>
            <a:pPr lvl="1"/>
            <a:r>
              <a:rPr lang="en-GB" dirty="0">
                <a:solidFill>
                  <a:srgbClr val="FF0000"/>
                </a:solidFill>
              </a:rPr>
              <a:t>Kernel: </a:t>
            </a:r>
            <a:r>
              <a:rPr lang="en-GB" dirty="0" err="1">
                <a:solidFill>
                  <a:srgbClr val="FF0000"/>
                </a:solidFill>
              </a:rPr>
              <a:t>mediatore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fra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applicazioni</a:t>
            </a:r>
            <a:r>
              <a:rPr lang="en-GB" dirty="0">
                <a:solidFill>
                  <a:srgbClr val="FF0000"/>
                </a:solidFill>
              </a:rPr>
              <a:t> e hardware</a:t>
            </a:r>
          </a:p>
          <a:p>
            <a:pPr lvl="1"/>
            <a:r>
              <a:rPr lang="en-GB" dirty="0">
                <a:solidFill>
                  <a:srgbClr val="FFC000"/>
                </a:solidFill>
              </a:rPr>
              <a:t>Sistema base: </a:t>
            </a:r>
            <a:r>
              <a:rPr lang="en-GB" dirty="0" err="1">
                <a:solidFill>
                  <a:srgbClr val="FFC000"/>
                </a:solidFill>
              </a:rPr>
              <a:t>gestisce</a:t>
            </a:r>
            <a:r>
              <a:rPr lang="en-GB" dirty="0">
                <a:solidFill>
                  <a:srgbClr val="FFC000"/>
                </a:solidFill>
              </a:rPr>
              <a:t> la </a:t>
            </a:r>
            <a:r>
              <a:rPr lang="en-GB" dirty="0" err="1">
                <a:solidFill>
                  <a:srgbClr val="FFC000"/>
                </a:solidFill>
              </a:rPr>
              <a:t>fase</a:t>
            </a:r>
            <a:r>
              <a:rPr lang="en-GB" dirty="0">
                <a:solidFill>
                  <a:srgbClr val="FFC000"/>
                </a:solidFill>
              </a:rPr>
              <a:t> di boot </a:t>
            </a:r>
            <a:r>
              <a:rPr lang="en-GB" dirty="0" err="1">
                <a:solidFill>
                  <a:srgbClr val="FFC000"/>
                </a:solidFill>
              </a:rPr>
              <a:t>ed</a:t>
            </a:r>
            <a:r>
              <a:rPr lang="en-GB" dirty="0">
                <a:solidFill>
                  <a:srgbClr val="FFC000"/>
                </a:solidFill>
              </a:rPr>
              <a:t> un </a:t>
            </a:r>
            <a:r>
              <a:rPr lang="en-GB" dirty="0" err="1">
                <a:solidFill>
                  <a:srgbClr val="FFC000"/>
                </a:solidFill>
              </a:rPr>
              <a:t>insieme</a:t>
            </a:r>
            <a:r>
              <a:rPr lang="en-GB" dirty="0">
                <a:solidFill>
                  <a:srgbClr val="FFC000"/>
                </a:solidFill>
              </a:rPr>
              <a:t> di </a:t>
            </a:r>
            <a:r>
              <a:rPr lang="en-GB" dirty="0" err="1">
                <a:solidFill>
                  <a:srgbClr val="FFC000"/>
                </a:solidFill>
              </a:rPr>
              <a:t>funzionalità</a:t>
            </a:r>
            <a:r>
              <a:rPr lang="en-GB" dirty="0">
                <a:solidFill>
                  <a:srgbClr val="FFC000"/>
                </a:solidFill>
              </a:rPr>
              <a:t> </a:t>
            </a:r>
            <a:r>
              <a:rPr lang="en-GB" dirty="0" err="1">
                <a:solidFill>
                  <a:srgbClr val="FFC000"/>
                </a:solidFill>
              </a:rPr>
              <a:t>minime</a:t>
            </a:r>
            <a:endParaRPr lang="en-GB" dirty="0">
              <a:solidFill>
                <a:srgbClr val="FFC000"/>
              </a:solidFill>
            </a:endParaRPr>
          </a:p>
          <a:p>
            <a:r>
              <a:rPr lang="en-GB" dirty="0" err="1">
                <a:solidFill>
                  <a:srgbClr val="00B050"/>
                </a:solidFill>
              </a:rPr>
              <a:t>Programmi</a:t>
            </a:r>
            <a:r>
              <a:rPr lang="en-GB" dirty="0">
                <a:solidFill>
                  <a:srgbClr val="00B050"/>
                </a:solidFill>
              </a:rPr>
              <a:t> </a:t>
            </a:r>
            <a:r>
              <a:rPr lang="en-GB" dirty="0" err="1">
                <a:solidFill>
                  <a:srgbClr val="00B050"/>
                </a:solidFill>
              </a:rPr>
              <a:t>applicativi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3C997-FE61-1B41-83BB-D7C4D5A55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</a:t>
            </a:fld>
            <a:endParaRPr lang="it-IT" dirty="0"/>
          </a:p>
        </p:txBody>
      </p:sp>
      <p:pic>
        <p:nvPicPr>
          <p:cNvPr id="13" name="Content Placeholder 5">
            <a:extLst>
              <a:ext uri="{FF2B5EF4-FFF2-40B4-BE49-F238E27FC236}">
                <a16:creationId xmlns:a16="http://schemas.microsoft.com/office/drawing/2014/main" id="{471F9187-10E5-EF45-9F81-F62D710A95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88133"/>
            <a:ext cx="4596105" cy="3550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6222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25D51-D748-2549-BB5B-F9AF7D3CF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71A5D-3B70-A049-A935-FA443959C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Esiste un manuale on-line (man), </a:t>
            </a:r>
            <a:r>
              <a:rPr lang="it-IT" dirty="0"/>
              <a:t>consultabile per informazioni su ogni comando Linux. Indica: </a:t>
            </a:r>
          </a:p>
          <a:p>
            <a:pPr lvl="1"/>
            <a:r>
              <a:rPr lang="it-IT" dirty="0"/>
              <a:t>formato del comando (input) e risultato atteso (output)</a:t>
            </a:r>
          </a:p>
          <a:p>
            <a:pPr lvl="1"/>
            <a:r>
              <a:rPr lang="it-IT" dirty="0"/>
              <a:t>descrizione delle opzioni</a:t>
            </a:r>
          </a:p>
          <a:p>
            <a:pPr lvl="1"/>
            <a:r>
              <a:rPr lang="it-IT" dirty="0"/>
              <a:t>possibili restrizioni</a:t>
            </a:r>
          </a:p>
          <a:p>
            <a:pPr lvl="1"/>
            <a:r>
              <a:rPr lang="it-IT" dirty="0"/>
              <a:t>file di sistema interessati dal comando</a:t>
            </a:r>
          </a:p>
          <a:p>
            <a:pPr lvl="1"/>
            <a:r>
              <a:rPr lang="it-IT" dirty="0"/>
              <a:t>comandi correlati</a:t>
            </a:r>
          </a:p>
          <a:p>
            <a:pPr lvl="1"/>
            <a:r>
              <a:rPr lang="it-IT" dirty="0"/>
              <a:t>eventuali bug per uscire dal manuale</a:t>
            </a:r>
          </a:p>
          <a:p>
            <a:r>
              <a:rPr lang="it-IT" dirty="0"/>
              <a:t>Per uscire :</a:t>
            </a:r>
            <a:r>
              <a:rPr lang="it-IT" dirty="0" err="1"/>
              <a:t>q</a:t>
            </a:r>
            <a:r>
              <a:rPr lang="it-IT" dirty="0"/>
              <a:t> (</a:t>
            </a:r>
            <a:r>
              <a:rPr lang="it-IT" dirty="0" err="1"/>
              <a:t>quit</a:t>
            </a:r>
            <a:r>
              <a:rPr lang="it-IT" dirty="0"/>
              <a:t> per editor stile </a:t>
            </a:r>
            <a:r>
              <a:rPr lang="it-IT" dirty="0" err="1"/>
              <a:t>vim</a:t>
            </a:r>
            <a:r>
              <a:rPr lang="it-IT" dirty="0"/>
              <a:t>)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4C95D1-EFFB-254C-9EF5-186D95BE0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0289761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25D51-D748-2549-BB5B-F9AF7D3CF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apropos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71A5D-3B70-A049-A935-FA443959C2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Per cercare una pagina di manuale </a:t>
            </a:r>
            <a:r>
              <a:rPr lang="it-IT" dirty="0"/>
              <a:t>di cui non si conosce il nome, è possibile usare il comando </a:t>
            </a:r>
            <a:r>
              <a:rPr lang="it-IT" b="1" dirty="0" err="1"/>
              <a:t>apropos</a:t>
            </a:r>
            <a:r>
              <a:rPr lang="it-IT" dirty="0"/>
              <a:t> per cercare tutte le pagine che contengono una keyword specifica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$ </a:t>
            </a:r>
            <a:r>
              <a:rPr lang="it-IT" dirty="0" err="1"/>
              <a:t>apropos</a:t>
            </a:r>
            <a:r>
              <a:rPr lang="it-IT" dirty="0"/>
              <a:t> man</a:t>
            </a:r>
          </a:p>
          <a:p>
            <a:pPr marL="0" indent="0">
              <a:buNone/>
            </a:pPr>
            <a:r>
              <a:rPr lang="it-IT" dirty="0"/>
              <a:t>$ </a:t>
            </a:r>
            <a:r>
              <a:rPr lang="it-IT" dirty="0" err="1"/>
              <a:t>apropos</a:t>
            </a:r>
            <a:r>
              <a:rPr lang="it-IT" dirty="0"/>
              <a:t> top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4C95D1-EFFB-254C-9EF5-186D95BE0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927061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it-IT" dirty="0"/>
              <a:t>Installazione pacchetti</a:t>
            </a:r>
          </a:p>
        </p:txBody>
      </p:sp>
    </p:spTree>
    <p:extLst>
      <p:ext uri="{BB962C8B-B14F-4D97-AF65-F5344CB8AC3E}">
        <p14:creationId xmlns:p14="http://schemas.microsoft.com/office/powerpoint/2010/main" val="2757478622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16994-5FF1-D744-8BA2-5A634658B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apt-get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157654-E3BA-154E-9A44-6A9735F42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b="1" dirty="0" err="1"/>
              <a:t>apt-get</a:t>
            </a:r>
            <a:r>
              <a:rPr lang="it-IT" dirty="0"/>
              <a:t> è il comando per la gestione </a:t>
            </a:r>
            <a:r>
              <a:rPr lang="it-IT" b="1" dirty="0"/>
              <a:t>(</a:t>
            </a:r>
            <a:r>
              <a:rPr lang="it-IT" b="1" dirty="0" err="1"/>
              <a:t>install</a:t>
            </a:r>
            <a:r>
              <a:rPr lang="it-IT" b="1" dirty="0"/>
              <a:t>/</a:t>
            </a:r>
            <a:r>
              <a:rPr lang="it-IT" b="1" dirty="0" err="1"/>
              <a:t>remove</a:t>
            </a:r>
            <a:r>
              <a:rPr lang="it-IT" b="1" dirty="0"/>
              <a:t>/update) </a:t>
            </a:r>
            <a:r>
              <a:rPr lang="it-IT" dirty="0"/>
              <a:t>pacchetti in distribuzioni derivate da </a:t>
            </a:r>
            <a:r>
              <a:rPr lang="it-IT" dirty="0" err="1"/>
              <a:t>Debian</a:t>
            </a:r>
            <a:endParaRPr lang="it-IT" dirty="0"/>
          </a:p>
          <a:p>
            <a:r>
              <a:rPr lang="it-IT" b="1" dirty="0" err="1"/>
              <a:t>apt</a:t>
            </a:r>
            <a:r>
              <a:rPr lang="it-IT" b="1" dirty="0"/>
              <a:t>-cache (</a:t>
            </a:r>
            <a:r>
              <a:rPr lang="it-IT" b="1" dirty="0" err="1"/>
              <a:t>search</a:t>
            </a:r>
            <a:r>
              <a:rPr lang="it-IT" b="1" dirty="0"/>
              <a:t>) </a:t>
            </a:r>
            <a:r>
              <a:rPr lang="it-IT" dirty="0"/>
              <a:t>cerca pacchetti in base a parole chiave. Inoltre visualizza le intestazioni delle versioni disponibili del pacchetto </a:t>
            </a:r>
            <a:r>
              <a:rPr lang="it-IT" b="1" dirty="0"/>
              <a:t>(show)</a:t>
            </a:r>
            <a:r>
              <a:rPr lang="it-IT" dirty="0"/>
              <a:t>.</a:t>
            </a:r>
          </a:p>
          <a:p>
            <a:r>
              <a:rPr lang="it-IT" b="1" dirty="0"/>
              <a:t>/</a:t>
            </a:r>
            <a:r>
              <a:rPr lang="it-IT" b="1" dirty="0" err="1"/>
              <a:t>etc</a:t>
            </a:r>
            <a:r>
              <a:rPr lang="it-IT" b="1" dirty="0"/>
              <a:t>/</a:t>
            </a:r>
            <a:r>
              <a:rPr lang="it-IT" b="1" dirty="0" err="1"/>
              <a:t>apt</a:t>
            </a:r>
            <a:r>
              <a:rPr lang="it-IT" b="1" dirty="0"/>
              <a:t>/</a:t>
            </a:r>
            <a:r>
              <a:rPr lang="it-IT" b="1" dirty="0" err="1"/>
              <a:t>sources.list</a:t>
            </a:r>
            <a:r>
              <a:rPr lang="it-IT" b="1" dirty="0"/>
              <a:t> </a:t>
            </a:r>
            <a:r>
              <a:rPr lang="it-IT" dirty="0"/>
              <a:t>contiene la lista dei </a:t>
            </a:r>
            <a:r>
              <a:rPr lang="it-IT" dirty="0" err="1"/>
              <a:t>repository</a:t>
            </a:r>
            <a:r>
              <a:rPr lang="it-IT" dirty="0"/>
              <a:t> attivi</a:t>
            </a:r>
          </a:p>
          <a:p>
            <a:r>
              <a:rPr lang="it-IT" dirty="0">
                <a:solidFill>
                  <a:schemeClr val="accent6">
                    <a:lumMod val="75000"/>
                  </a:schemeClr>
                </a:solidFill>
              </a:rPr>
              <a:t>L’installazione o la rimozione di software di sistema richiede diritti di amministrazione (sudo)</a:t>
            </a:r>
            <a:endParaRPr lang="en-GB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163EFA-6614-4544-A2BD-9BB874B75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3990946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D055A-B098-AE44-A361-C8A97021E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apt-get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44079-FE4B-4F41-AFCB-9E4B65996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b="1" dirty="0"/>
              <a:t>apt-get update </a:t>
            </a:r>
            <a:r>
              <a:rPr lang="en-GB" dirty="0" err="1"/>
              <a:t>aggiorna</a:t>
            </a:r>
            <a:r>
              <a:rPr lang="en-GB" dirty="0"/>
              <a:t> </a:t>
            </a:r>
            <a:r>
              <a:rPr lang="en-GB" dirty="0" err="1"/>
              <a:t>lista</a:t>
            </a:r>
            <a:r>
              <a:rPr lang="en-GB" dirty="0"/>
              <a:t> </a:t>
            </a:r>
            <a:r>
              <a:rPr lang="en-GB" dirty="0" err="1"/>
              <a:t>dei</a:t>
            </a:r>
            <a:r>
              <a:rPr lang="en-GB" dirty="0"/>
              <a:t> </a:t>
            </a:r>
            <a:r>
              <a:rPr lang="en-GB" dirty="0" err="1"/>
              <a:t>pacchetti</a:t>
            </a:r>
            <a:r>
              <a:rPr lang="en-GB" dirty="0"/>
              <a:t> </a:t>
            </a:r>
            <a:r>
              <a:rPr lang="en-GB" dirty="0" err="1"/>
              <a:t>disponibili</a:t>
            </a:r>
            <a:endParaRPr lang="en-GB" dirty="0"/>
          </a:p>
          <a:p>
            <a:r>
              <a:rPr lang="en-GB" b="1" dirty="0"/>
              <a:t>apt-get clean </a:t>
            </a:r>
            <a:r>
              <a:rPr lang="en-GB" dirty="0" err="1"/>
              <a:t>rimuove</a:t>
            </a:r>
            <a:r>
              <a:rPr lang="en-GB" dirty="0"/>
              <a:t> </a:t>
            </a:r>
            <a:r>
              <a:rPr lang="en-GB" dirty="0" err="1"/>
              <a:t>tutti</a:t>
            </a:r>
            <a:r>
              <a:rPr lang="en-GB" dirty="0"/>
              <a:t> </a:t>
            </a:r>
            <a:r>
              <a:rPr lang="en-GB" dirty="0" err="1"/>
              <a:t>i</a:t>
            </a:r>
            <a:r>
              <a:rPr lang="en-GB" dirty="0"/>
              <a:t> </a:t>
            </a:r>
            <a:r>
              <a:rPr lang="en-GB" dirty="0" err="1"/>
              <a:t>pacchetti</a:t>
            </a:r>
            <a:r>
              <a:rPr lang="en-GB" dirty="0"/>
              <a:t> </a:t>
            </a:r>
            <a:r>
              <a:rPr lang="en-GB" dirty="0" err="1"/>
              <a:t>scaricati</a:t>
            </a:r>
            <a:endParaRPr lang="en-GB" b="1" dirty="0"/>
          </a:p>
          <a:p>
            <a:r>
              <a:rPr lang="en-GB" b="1" dirty="0"/>
              <a:t>apt-get install </a:t>
            </a:r>
            <a:r>
              <a:rPr lang="en-GB" b="1" i="1" dirty="0" err="1"/>
              <a:t>pkgname</a:t>
            </a:r>
            <a:r>
              <a:rPr lang="en-GB" b="1" dirty="0"/>
              <a:t> </a:t>
            </a:r>
            <a:r>
              <a:rPr lang="en-GB" dirty="0" err="1"/>
              <a:t>installa</a:t>
            </a:r>
            <a:r>
              <a:rPr lang="en-GB" dirty="0"/>
              <a:t> </a:t>
            </a:r>
            <a:r>
              <a:rPr lang="en-GB" dirty="0" err="1"/>
              <a:t>uno</a:t>
            </a:r>
            <a:r>
              <a:rPr lang="en-GB" dirty="0"/>
              <a:t> </a:t>
            </a:r>
            <a:r>
              <a:rPr lang="en-GB" dirty="0" err="1"/>
              <a:t>specifico</a:t>
            </a:r>
            <a:r>
              <a:rPr lang="en-GB" dirty="0"/>
              <a:t> </a:t>
            </a:r>
            <a:r>
              <a:rPr lang="en-GB" dirty="0" err="1"/>
              <a:t>pacchetto</a:t>
            </a:r>
            <a:r>
              <a:rPr lang="en-GB" dirty="0"/>
              <a:t> e le sue </a:t>
            </a:r>
            <a:r>
              <a:rPr lang="en-GB" dirty="0" err="1"/>
              <a:t>dipendenze</a:t>
            </a:r>
            <a:endParaRPr lang="en-GB" b="1" dirty="0"/>
          </a:p>
          <a:p>
            <a:r>
              <a:rPr lang="en-GB" b="1" dirty="0"/>
              <a:t>apt-get remove </a:t>
            </a:r>
            <a:r>
              <a:rPr lang="en-GB" b="1" i="1" dirty="0" err="1"/>
              <a:t>pkgname</a:t>
            </a:r>
            <a:r>
              <a:rPr lang="en-GB" b="1" dirty="0"/>
              <a:t> </a:t>
            </a:r>
            <a:r>
              <a:rPr lang="en-GB" dirty="0" err="1"/>
              <a:t>rimuove</a:t>
            </a:r>
            <a:r>
              <a:rPr lang="en-GB" dirty="0"/>
              <a:t> </a:t>
            </a:r>
            <a:r>
              <a:rPr lang="en-GB" dirty="0" err="1"/>
              <a:t>uno</a:t>
            </a:r>
            <a:r>
              <a:rPr lang="en-GB" dirty="0"/>
              <a:t> </a:t>
            </a:r>
            <a:r>
              <a:rPr lang="en-GB" dirty="0" err="1"/>
              <a:t>specifico</a:t>
            </a:r>
            <a:r>
              <a:rPr lang="en-GB" dirty="0"/>
              <a:t> </a:t>
            </a:r>
            <a:r>
              <a:rPr lang="en-GB" dirty="0" err="1"/>
              <a:t>pacchetto</a:t>
            </a:r>
            <a:endParaRPr lang="en-GB" dirty="0"/>
          </a:p>
          <a:p>
            <a:r>
              <a:rPr lang="en-GB" b="1" dirty="0"/>
              <a:t>apt-get </a:t>
            </a:r>
            <a:r>
              <a:rPr lang="en-GB" b="1" dirty="0" err="1"/>
              <a:t>autoremove</a:t>
            </a:r>
            <a:r>
              <a:rPr lang="en-GB" b="1" dirty="0"/>
              <a:t> </a:t>
            </a:r>
            <a:r>
              <a:rPr lang="en-GB" dirty="0" err="1"/>
              <a:t>rimuove</a:t>
            </a:r>
            <a:r>
              <a:rPr lang="en-GB" dirty="0"/>
              <a:t> </a:t>
            </a:r>
            <a:r>
              <a:rPr lang="en-GB" dirty="0" err="1"/>
              <a:t>pacchetti</a:t>
            </a:r>
            <a:r>
              <a:rPr lang="en-GB" dirty="0"/>
              <a:t> </a:t>
            </a:r>
            <a:r>
              <a:rPr lang="en-GB" dirty="0" err="1"/>
              <a:t>inutili</a:t>
            </a:r>
            <a:r>
              <a:rPr lang="en-GB" dirty="0"/>
              <a:t> (</a:t>
            </a:r>
            <a:r>
              <a:rPr lang="en-GB" dirty="0" err="1"/>
              <a:t>dipendenze</a:t>
            </a:r>
            <a:r>
              <a:rPr lang="en-GB" dirty="0"/>
              <a:t> di </a:t>
            </a:r>
            <a:r>
              <a:rPr lang="en-GB" dirty="0" err="1"/>
              <a:t>pacchetti</a:t>
            </a:r>
            <a:r>
              <a:rPr lang="en-GB" dirty="0"/>
              <a:t> </a:t>
            </a:r>
            <a:r>
              <a:rPr lang="en-GB" dirty="0" err="1"/>
              <a:t>rimossi</a:t>
            </a:r>
            <a:r>
              <a:rPr lang="en-GB" dirty="0"/>
              <a:t> in </a:t>
            </a:r>
            <a:r>
              <a:rPr lang="en-GB" dirty="0" err="1"/>
              <a:t>precedenza</a:t>
            </a:r>
            <a:r>
              <a:rPr lang="en-GB" dirty="0"/>
              <a:t>)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BB4A7-652E-4144-8E41-8CF1D59EF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7370679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D055A-B098-AE44-A361-C8A97021E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apt-get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244079-FE4B-4F41-AFCB-9E4B65996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/>
              <a:t>sudo</a:t>
            </a:r>
            <a:r>
              <a:rPr lang="en-GB" dirty="0"/>
              <a:t> apt-get update </a:t>
            </a:r>
          </a:p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/>
              <a:t>sudo</a:t>
            </a:r>
            <a:r>
              <a:rPr lang="en-GB" dirty="0"/>
              <a:t> apt-cache search mc</a:t>
            </a:r>
          </a:p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/>
              <a:t>sudo</a:t>
            </a:r>
            <a:r>
              <a:rPr lang="en-GB" dirty="0"/>
              <a:t> apt-get install mc</a:t>
            </a:r>
          </a:p>
          <a:p>
            <a:pPr marL="0" indent="0">
              <a:buNone/>
            </a:pPr>
            <a:r>
              <a:rPr lang="en-GB" dirty="0"/>
              <a:t>$ mc</a:t>
            </a:r>
          </a:p>
          <a:p>
            <a:pPr marL="0" indent="0">
              <a:buNone/>
            </a:pPr>
            <a:r>
              <a:rPr lang="en-GB" dirty="0"/>
              <a:t>…</a:t>
            </a:r>
          </a:p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/>
              <a:t>sudo</a:t>
            </a:r>
            <a:r>
              <a:rPr lang="en-GB" dirty="0"/>
              <a:t> apt-get remove mc</a:t>
            </a:r>
          </a:p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/>
              <a:t>sudo</a:t>
            </a:r>
            <a:r>
              <a:rPr lang="en-GB" dirty="0"/>
              <a:t> apt-get </a:t>
            </a:r>
            <a:r>
              <a:rPr lang="en-GB" dirty="0" err="1"/>
              <a:t>autoremove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$ </a:t>
            </a:r>
            <a:r>
              <a:rPr lang="en-GB" dirty="0" err="1"/>
              <a:t>sudo</a:t>
            </a:r>
            <a:r>
              <a:rPr lang="en-GB" dirty="0"/>
              <a:t> apt-get clean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6BB4A7-652E-4144-8E41-8CF1D59EF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75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08610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EDD07-EEBF-8443-99CD-9AECE7C06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Struttura</a:t>
            </a:r>
            <a:r>
              <a:rPr lang="en-GB" dirty="0"/>
              <a:t> a </a:t>
            </a:r>
            <a:r>
              <a:rPr lang="en-GB" dirty="0" err="1"/>
              <a:t>guscio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2475509-5F67-B04C-A41A-9CBC286961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 err="1">
                <a:solidFill>
                  <a:srgbClr val="00B050"/>
                </a:solidFill>
              </a:rPr>
              <a:t>Applicativi</a:t>
            </a:r>
            <a:r>
              <a:rPr lang="en-GB" dirty="0">
                <a:solidFill>
                  <a:srgbClr val="00B050"/>
                </a:solidFill>
              </a:rPr>
              <a:t>: browser, email, programme </a:t>
            </a:r>
            <a:r>
              <a:rPr lang="en-GB" dirty="0" err="1">
                <a:solidFill>
                  <a:srgbClr val="00B050"/>
                </a:solidFill>
              </a:rPr>
              <a:t>ufficio</a:t>
            </a:r>
            <a:r>
              <a:rPr lang="en-GB" dirty="0">
                <a:solidFill>
                  <a:srgbClr val="00B050"/>
                </a:solidFill>
              </a:rPr>
              <a:t>, </a:t>
            </a:r>
            <a:r>
              <a:rPr lang="en-GB" dirty="0" err="1">
                <a:solidFill>
                  <a:srgbClr val="00B050"/>
                </a:solidFill>
              </a:rPr>
              <a:t>compilatori</a:t>
            </a:r>
            <a:endParaRPr lang="en-GB" dirty="0">
              <a:solidFill>
                <a:srgbClr val="00B050"/>
              </a:solidFill>
            </a:endParaRPr>
          </a:p>
          <a:p>
            <a:r>
              <a:rPr lang="en-GB" dirty="0">
                <a:solidFill>
                  <a:srgbClr val="FFC000"/>
                </a:solidFill>
              </a:rPr>
              <a:t>Sistema base: </a:t>
            </a:r>
            <a:r>
              <a:rPr lang="en-GB" dirty="0" err="1">
                <a:solidFill>
                  <a:srgbClr val="FFC000"/>
                </a:solidFill>
              </a:rPr>
              <a:t>libreria</a:t>
            </a:r>
            <a:r>
              <a:rPr lang="en-GB" dirty="0">
                <a:solidFill>
                  <a:srgbClr val="FFC000"/>
                </a:solidFill>
              </a:rPr>
              <a:t> di </a:t>
            </a:r>
            <a:r>
              <a:rPr lang="en-GB" dirty="0" err="1">
                <a:solidFill>
                  <a:srgbClr val="FFC000"/>
                </a:solidFill>
              </a:rPr>
              <a:t>sistema</a:t>
            </a:r>
            <a:r>
              <a:rPr lang="en-GB" dirty="0">
                <a:solidFill>
                  <a:srgbClr val="FFC000"/>
                </a:solidFill>
              </a:rPr>
              <a:t>, </a:t>
            </a:r>
            <a:r>
              <a:rPr lang="en-GB" dirty="0" err="1">
                <a:solidFill>
                  <a:srgbClr val="FFC000"/>
                </a:solidFill>
              </a:rPr>
              <a:t>sistema</a:t>
            </a:r>
            <a:r>
              <a:rPr lang="en-GB" dirty="0">
                <a:solidFill>
                  <a:srgbClr val="FFC000"/>
                </a:solidFill>
              </a:rPr>
              <a:t> di boot, shell, </a:t>
            </a:r>
            <a:r>
              <a:rPr lang="en-GB" dirty="0" err="1">
                <a:solidFill>
                  <a:srgbClr val="FFC000"/>
                </a:solidFill>
              </a:rPr>
              <a:t>terminale</a:t>
            </a:r>
            <a:endParaRPr lang="en-GB" dirty="0">
              <a:solidFill>
                <a:srgbClr val="FFC000"/>
              </a:solidFill>
            </a:endParaRPr>
          </a:p>
          <a:p>
            <a:r>
              <a:rPr lang="en-GB" dirty="0">
                <a:solidFill>
                  <a:srgbClr val="FF0000"/>
                </a:solidFill>
              </a:rPr>
              <a:t>Kernel: </a:t>
            </a:r>
            <a:r>
              <a:rPr lang="en-GB" dirty="0" err="1">
                <a:solidFill>
                  <a:srgbClr val="FF0000"/>
                </a:solidFill>
              </a:rPr>
              <a:t>gestione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processi</a:t>
            </a:r>
            <a:r>
              <a:rPr lang="en-GB" dirty="0">
                <a:solidFill>
                  <a:srgbClr val="FF0000"/>
                </a:solidFill>
              </a:rPr>
              <a:t>, filesystem, </a:t>
            </a:r>
            <a:r>
              <a:rPr lang="en-GB" dirty="0" err="1">
                <a:solidFill>
                  <a:srgbClr val="FF0000"/>
                </a:solidFill>
              </a:rPr>
              <a:t>memoria</a:t>
            </a:r>
            <a:r>
              <a:rPr lang="en-GB" dirty="0">
                <a:solidFill>
                  <a:srgbClr val="FF0000"/>
                </a:solidFill>
              </a:rPr>
              <a:t>, IPC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EE496D-F3E1-5747-AB9F-563933F35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8</a:t>
            </a:fld>
            <a:endParaRPr lang="it-IT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9C2E5A6-ACF2-3740-838A-7EB522A4761F}"/>
              </a:ext>
            </a:extLst>
          </p:cNvPr>
          <p:cNvSpPr/>
          <p:nvPr/>
        </p:nvSpPr>
        <p:spPr>
          <a:xfrm>
            <a:off x="1749107" y="3716840"/>
            <a:ext cx="936000" cy="864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Kernel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3FB159-80AD-BB4D-984B-9887968BC358}"/>
              </a:ext>
            </a:extLst>
          </p:cNvPr>
          <p:cNvSpPr txBox="1"/>
          <p:nvPr/>
        </p:nvSpPr>
        <p:spPr>
          <a:xfrm>
            <a:off x="2613107" y="3454399"/>
            <a:ext cx="1101240" cy="62100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Sistema</a:t>
            </a:r>
          </a:p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base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A19A880-9FED-9E40-8898-E47559C8B41B}"/>
              </a:ext>
            </a:extLst>
          </p:cNvPr>
          <p:cNvSpPr/>
          <p:nvPr/>
        </p:nvSpPr>
        <p:spPr>
          <a:xfrm>
            <a:off x="1173107" y="2780840"/>
            <a:ext cx="2520000" cy="21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A0E33053-9051-314D-87C0-39AC27A98109}"/>
              </a:ext>
            </a:extLst>
          </p:cNvPr>
          <p:cNvSpPr/>
          <p:nvPr/>
        </p:nvSpPr>
        <p:spPr>
          <a:xfrm>
            <a:off x="453107" y="1988840"/>
            <a:ext cx="3960000" cy="345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99181D-D885-4542-8447-ABAD685D5DA5}"/>
              </a:ext>
            </a:extLst>
          </p:cNvPr>
          <p:cNvSpPr txBox="1"/>
          <p:nvPr/>
        </p:nvSpPr>
        <p:spPr>
          <a:xfrm>
            <a:off x="1893107" y="2204840"/>
            <a:ext cx="1432080" cy="62100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Programmi</a:t>
            </a:r>
          </a:p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applicativi</a:t>
            </a:r>
          </a:p>
        </p:txBody>
      </p:sp>
    </p:spTree>
    <p:extLst>
      <p:ext uri="{BB962C8B-B14F-4D97-AF65-F5344CB8AC3E}">
        <p14:creationId xmlns:p14="http://schemas.microsoft.com/office/powerpoint/2010/main" val="3040165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95DDFA-2BD0-2148-A661-0F73BF970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Interazione</a:t>
            </a:r>
            <a:r>
              <a:rPr lang="en-GB" dirty="0"/>
              <a:t> Kernel - </a:t>
            </a:r>
            <a:r>
              <a:rPr lang="en-GB" dirty="0" err="1"/>
              <a:t>Applicazioni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E94743-6735-AE48-8C59-6F7226359E6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 err="1"/>
              <a:t>Modello</a:t>
            </a:r>
            <a:r>
              <a:rPr lang="en-GB" dirty="0"/>
              <a:t> Client-Server</a:t>
            </a:r>
          </a:p>
          <a:p>
            <a:pPr lvl="1"/>
            <a:r>
              <a:rPr lang="en-GB" dirty="0" err="1"/>
              <a:t>Applicazioni</a:t>
            </a:r>
            <a:r>
              <a:rPr lang="en-GB" dirty="0"/>
              <a:t> </a:t>
            </a:r>
            <a:r>
              <a:rPr lang="en-GB" dirty="0" err="1"/>
              <a:t>richiedono</a:t>
            </a:r>
            <a:r>
              <a:rPr lang="en-GB" dirty="0"/>
              <a:t> </a:t>
            </a:r>
            <a:r>
              <a:rPr lang="en-GB" dirty="0" err="1"/>
              <a:t>servizi</a:t>
            </a:r>
            <a:r>
              <a:rPr lang="en-GB" dirty="0"/>
              <a:t> al kernel</a:t>
            </a:r>
          </a:p>
          <a:p>
            <a:pPr lvl="1"/>
            <a:r>
              <a:rPr lang="en-GB" dirty="0"/>
              <a:t>Kernel </a:t>
            </a:r>
            <a:r>
              <a:rPr lang="en-GB" dirty="0" err="1"/>
              <a:t>elabora</a:t>
            </a:r>
            <a:r>
              <a:rPr lang="en-GB" dirty="0"/>
              <a:t> la </a:t>
            </a:r>
            <a:r>
              <a:rPr lang="en-GB" dirty="0" err="1"/>
              <a:t>risposta</a:t>
            </a:r>
            <a:r>
              <a:rPr lang="en-GB" dirty="0"/>
              <a:t> e la </a:t>
            </a:r>
            <a:r>
              <a:rPr lang="en-GB" dirty="0" err="1"/>
              <a:t>fornisce</a:t>
            </a:r>
            <a:r>
              <a:rPr lang="en-GB" dirty="0"/>
              <a:t> </a:t>
            </a:r>
            <a:r>
              <a:rPr lang="en-GB" dirty="0" err="1"/>
              <a:t>alla</a:t>
            </a:r>
            <a:r>
              <a:rPr lang="en-GB" dirty="0"/>
              <a:t> </a:t>
            </a:r>
            <a:r>
              <a:rPr lang="en-GB" dirty="0" err="1"/>
              <a:t>applicazione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50366B-AD12-0A4A-A46B-1D242FDB8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40F39-7941-49A4-B48D-F201B18B6351}" type="slidenum">
              <a:rPr lang="it-IT" smtClean="0"/>
              <a:pPr/>
              <a:t>9</a:t>
            </a:fld>
            <a:endParaRPr lang="it-IT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F698BF6-BEA7-7043-A30C-9DDE2C2DC6DC}"/>
              </a:ext>
            </a:extLst>
          </p:cNvPr>
          <p:cNvSpPr/>
          <p:nvPr/>
        </p:nvSpPr>
        <p:spPr>
          <a:xfrm>
            <a:off x="6539211" y="1521460"/>
            <a:ext cx="1368152" cy="1233883"/>
          </a:xfrm>
          <a:prstGeom prst="ellipse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Applicazione</a:t>
            </a:r>
            <a:endParaRPr lang="en-GB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57E7834-4D4C-0240-B940-E642B64D31E3}"/>
              </a:ext>
            </a:extLst>
          </p:cNvPr>
          <p:cNvSpPr/>
          <p:nvPr/>
        </p:nvSpPr>
        <p:spPr>
          <a:xfrm>
            <a:off x="6539211" y="2891144"/>
            <a:ext cx="1368152" cy="1233883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Kernel</a:t>
            </a:r>
          </a:p>
        </p:txBody>
      </p: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9900D1FA-CA31-E84E-9A7A-4E4B8020D078}"/>
              </a:ext>
            </a:extLst>
          </p:cNvPr>
          <p:cNvCxnSpPr>
            <a:cxnSpLocks/>
            <a:stCxn id="8" idx="2"/>
            <a:endCxn id="11" idx="2"/>
          </p:cNvCxnSpPr>
          <p:nvPr/>
        </p:nvCxnSpPr>
        <p:spPr>
          <a:xfrm rot="10800000" flipV="1">
            <a:off x="6539211" y="2138402"/>
            <a:ext cx="12700" cy="1369684"/>
          </a:xfrm>
          <a:prstGeom prst="curvedConnector3">
            <a:avLst>
              <a:gd name="adj1" fmla="val 1800000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8A904939-8242-6D42-AB85-2EB341B67EEF}"/>
              </a:ext>
            </a:extLst>
          </p:cNvPr>
          <p:cNvCxnSpPr>
            <a:cxnSpLocks/>
            <a:stCxn id="11" idx="6"/>
            <a:endCxn id="8" idx="6"/>
          </p:cNvCxnSpPr>
          <p:nvPr/>
        </p:nvCxnSpPr>
        <p:spPr>
          <a:xfrm flipV="1">
            <a:off x="7907363" y="2138402"/>
            <a:ext cx="12700" cy="1369684"/>
          </a:xfrm>
          <a:prstGeom prst="curvedConnector3">
            <a:avLst>
              <a:gd name="adj1" fmla="val 1800000"/>
            </a:avLst>
          </a:prstGeom>
          <a:ln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7DADA0B-F3DE-9F4B-9650-3138E371288C}"/>
              </a:ext>
            </a:extLst>
          </p:cNvPr>
          <p:cNvSpPr txBox="1"/>
          <p:nvPr/>
        </p:nvSpPr>
        <p:spPr>
          <a:xfrm>
            <a:off x="756064" y="4490213"/>
            <a:ext cx="1371892" cy="372687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 dirty="0">
                <a:ln>
                  <a:noFill/>
                </a:ln>
                <a:solidFill>
                  <a:srgbClr val="00B050"/>
                </a:solidFill>
                <a:latin typeface="Myriad Pro" pitchFamily="18"/>
                <a:ea typeface="Adobe Heiti Std R" pitchFamily="2"/>
                <a:cs typeface="FreeSans" pitchFamily="2"/>
              </a:rPr>
              <a:t>Applicazione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1FDAD8-795A-B14B-ACEC-A65C6DE0DC1B}"/>
              </a:ext>
            </a:extLst>
          </p:cNvPr>
          <p:cNvSpPr txBox="1"/>
          <p:nvPr/>
        </p:nvSpPr>
        <p:spPr>
          <a:xfrm>
            <a:off x="1346098" y="5682532"/>
            <a:ext cx="781858" cy="372687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 dirty="0" err="1">
                <a:ln>
                  <a:noFill/>
                </a:ln>
                <a:solidFill>
                  <a:srgbClr val="FF0000"/>
                </a:solidFill>
                <a:latin typeface="Myriad Pro" pitchFamily="18"/>
                <a:ea typeface="Adobe Heiti Std R" pitchFamily="2"/>
                <a:cs typeface="FreeSans" pitchFamily="2"/>
              </a:rPr>
              <a:t>Kernel</a:t>
            </a:r>
            <a:endParaRPr lang="it-IT" sz="1800" b="0" i="0" u="none" strike="noStrike" kern="1200" dirty="0">
              <a:ln>
                <a:noFill/>
              </a:ln>
              <a:solidFill>
                <a:srgbClr val="FF0000"/>
              </a:solidFill>
              <a:latin typeface="Myriad Pro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4" name="Straight Connector 23">
            <a:extLst>
              <a:ext uri="{FF2B5EF4-FFF2-40B4-BE49-F238E27FC236}">
                <a16:creationId xmlns:a16="http://schemas.microsoft.com/office/drawing/2014/main" id="{2EF3F2A4-C83B-5443-BC35-BCAECB56E96E}"/>
              </a:ext>
            </a:extLst>
          </p:cNvPr>
          <p:cNvSpPr/>
          <p:nvPr/>
        </p:nvSpPr>
        <p:spPr>
          <a:xfrm>
            <a:off x="540063" y="5282212"/>
            <a:ext cx="8208001" cy="0"/>
          </a:xfrm>
          <a:prstGeom prst="line">
            <a:avLst/>
          </a:prstGeom>
          <a:noFill/>
          <a:ln w="36000">
            <a:solidFill>
              <a:srgbClr val="000000"/>
            </a:solidFill>
            <a:custDash>
              <a:ds d="508000" sp="508000"/>
              <a:ds d="508000" sp="508000"/>
            </a:custDash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E91E8A65-8336-BD44-A1E3-897B7A542770}"/>
              </a:ext>
            </a:extLst>
          </p:cNvPr>
          <p:cNvSpPr/>
          <p:nvPr/>
        </p:nvSpPr>
        <p:spPr>
          <a:xfrm>
            <a:off x="2412064" y="4562213"/>
            <a:ext cx="1368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92D050"/>
          </a:solidFill>
          <a:ln w="36000">
            <a:solidFill>
              <a:srgbClr val="3465AF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Calcolo</a:t>
            </a:r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1DF7CE0B-A4D0-D843-8176-8E46C506EE6B}"/>
              </a:ext>
            </a:extLst>
          </p:cNvPr>
          <p:cNvSpPr/>
          <p:nvPr/>
        </p:nvSpPr>
        <p:spPr>
          <a:xfrm>
            <a:off x="3780064" y="5786213"/>
            <a:ext cx="1368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36000">
            <a:solidFill>
              <a:srgbClr val="FF3333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Servizio</a:t>
            </a:r>
          </a:p>
        </p:txBody>
      </p:sp>
      <p:sp>
        <p:nvSpPr>
          <p:cNvPr id="27" name="Straight Connector 26">
            <a:extLst>
              <a:ext uri="{FF2B5EF4-FFF2-40B4-BE49-F238E27FC236}">
                <a16:creationId xmlns:a16="http://schemas.microsoft.com/office/drawing/2014/main" id="{F6A334C2-5FDC-D345-819F-A66ADE253197}"/>
              </a:ext>
            </a:extLst>
          </p:cNvPr>
          <p:cNvSpPr/>
          <p:nvPr/>
        </p:nvSpPr>
        <p:spPr>
          <a:xfrm>
            <a:off x="3780064" y="4922213"/>
            <a:ext cx="0" cy="86400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8" name="Straight Connector 27">
            <a:extLst>
              <a:ext uri="{FF2B5EF4-FFF2-40B4-BE49-F238E27FC236}">
                <a16:creationId xmlns:a16="http://schemas.microsoft.com/office/drawing/2014/main" id="{ADB36313-8CF3-7D47-839B-EB00CC3364A0}"/>
              </a:ext>
            </a:extLst>
          </p:cNvPr>
          <p:cNvSpPr/>
          <p:nvPr/>
        </p:nvSpPr>
        <p:spPr>
          <a:xfrm flipV="1">
            <a:off x="5148064" y="4922213"/>
            <a:ext cx="0" cy="86400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3120FC7-05BA-274C-83B0-7072C811DF0D}"/>
              </a:ext>
            </a:extLst>
          </p:cNvPr>
          <p:cNvSpPr/>
          <p:nvPr/>
        </p:nvSpPr>
        <p:spPr>
          <a:xfrm>
            <a:off x="5148064" y="4562213"/>
            <a:ext cx="1368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92D050"/>
          </a:solidFill>
          <a:ln w="36000">
            <a:solidFill>
              <a:srgbClr val="3465AF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Calcolo</a:t>
            </a:r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7A1DC6C1-C4B8-7648-A86F-FB66BA3ADFAD}"/>
              </a:ext>
            </a:extLst>
          </p:cNvPr>
          <p:cNvSpPr/>
          <p:nvPr/>
        </p:nvSpPr>
        <p:spPr>
          <a:xfrm>
            <a:off x="6516064" y="5786213"/>
            <a:ext cx="1368000" cy="36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36000">
            <a:solidFill>
              <a:srgbClr val="FF3333"/>
            </a:solidFill>
            <a:prstDash val="solid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0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Servizio</a:t>
            </a:r>
          </a:p>
        </p:txBody>
      </p:sp>
      <p:sp>
        <p:nvSpPr>
          <p:cNvPr id="31" name="Straight Connector 30">
            <a:extLst>
              <a:ext uri="{FF2B5EF4-FFF2-40B4-BE49-F238E27FC236}">
                <a16:creationId xmlns:a16="http://schemas.microsoft.com/office/drawing/2014/main" id="{FF4E583B-2032-0F4C-BB1A-F6B9AC5F17E2}"/>
              </a:ext>
            </a:extLst>
          </p:cNvPr>
          <p:cNvSpPr/>
          <p:nvPr/>
        </p:nvSpPr>
        <p:spPr>
          <a:xfrm>
            <a:off x="6516064" y="4922213"/>
            <a:ext cx="0" cy="86400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2" name="Straight Connector 31">
            <a:extLst>
              <a:ext uri="{FF2B5EF4-FFF2-40B4-BE49-F238E27FC236}">
                <a16:creationId xmlns:a16="http://schemas.microsoft.com/office/drawing/2014/main" id="{63C341A1-4408-5749-8663-BF8829B17073}"/>
              </a:ext>
            </a:extLst>
          </p:cNvPr>
          <p:cNvSpPr/>
          <p:nvPr/>
        </p:nvSpPr>
        <p:spPr>
          <a:xfrm flipV="1">
            <a:off x="7884064" y="4922213"/>
            <a:ext cx="0" cy="86400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  <a:tailEnd type="arrow"/>
          </a:ln>
        </p:spPr>
        <p:txBody>
          <a:bodyPr wrap="none" lIns="108000" tIns="63000" rIns="108000" bIns="63000" anchor="ctr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it-IT" sz="1800" b="0" i="0" u="none" strike="noStrike" kern="1200">
              <a:ln>
                <a:noFill/>
              </a:ln>
              <a:latin typeface="Arial" pitchFamily="18"/>
              <a:ea typeface="Adobe Heiti Std R" pitchFamily="2"/>
              <a:cs typeface="FreeSans" pitchFamily="2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E0176B-A2C7-014B-A561-F406236077E5}"/>
              </a:ext>
            </a:extLst>
          </p:cNvPr>
          <p:cNvSpPr txBox="1"/>
          <p:nvPr/>
        </p:nvSpPr>
        <p:spPr>
          <a:xfrm>
            <a:off x="7920063" y="4526213"/>
            <a:ext cx="441360" cy="35568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it-IT" sz="1800" b="1" i="0" u="none" strike="noStrike" kern="1200">
                <a:ln>
                  <a:noFill/>
                </a:ln>
                <a:latin typeface="Myriad Pro" pitchFamily="18"/>
                <a:ea typeface="Adobe Heiti Std R" pitchFamily="2"/>
                <a:cs typeface="FreeSans" pitchFamily="2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442291569"/>
      </p:ext>
    </p:extLst>
  </p:cSld>
  <p:clrMapOvr>
    <a:masterClrMapping/>
  </p:clrMapOvr>
</p:sld>
</file>

<file path=ppt/theme/theme1.xml><?xml version="1.0" encoding="utf-8"?>
<a:theme xmlns:a="http://schemas.openxmlformats.org/drawingml/2006/main" name="Nicol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5316</TotalTime>
  <Words>2627</Words>
  <Application>Microsoft Macintosh PowerPoint</Application>
  <PresentationFormat>On-screen Show (4:3)</PresentationFormat>
  <Paragraphs>394</Paragraphs>
  <Slides>75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75</vt:i4>
      </vt:variant>
    </vt:vector>
  </HeadingPairs>
  <TitlesOfParts>
    <vt:vector size="83" baseType="lpstr">
      <vt:lpstr>Adobe Heiti Std R</vt:lpstr>
      <vt:lpstr>Arial</vt:lpstr>
      <vt:lpstr>Calibri</vt:lpstr>
      <vt:lpstr>Consolas</vt:lpstr>
      <vt:lpstr>FreeSans</vt:lpstr>
      <vt:lpstr>Myriad Pro</vt:lpstr>
      <vt:lpstr>Wingdings</vt:lpstr>
      <vt:lpstr>Nicola</vt:lpstr>
      <vt:lpstr>Concetti di base UNIX</vt:lpstr>
      <vt:lpstr>Introduzione</vt:lpstr>
      <vt:lpstr>Total Market Share</vt:lpstr>
      <vt:lpstr>Mobile Market Share</vt:lpstr>
      <vt:lpstr>Genealogia famiglia Unix</vt:lpstr>
      <vt:lpstr>Funzionalità principali OS</vt:lpstr>
      <vt:lpstr>Architettura interna</vt:lpstr>
      <vt:lpstr>Struttura a guscio</vt:lpstr>
      <vt:lpstr>Interazione Kernel - Applicazioni</vt:lpstr>
      <vt:lpstr>Monolitici, Micro, Ibridi</vt:lpstr>
      <vt:lpstr>Quanto è complesso un kernel?</vt:lpstr>
      <vt:lpstr>PowerPoint Presentation</vt:lpstr>
      <vt:lpstr>Filosofia UNIX</vt:lpstr>
      <vt:lpstr>KISS principle</vt:lpstr>
      <vt:lpstr>Multiutenza e Multitasking</vt:lpstr>
      <vt:lpstr>Multitasking</vt:lpstr>
      <vt:lpstr>Multiutenza</vt:lpstr>
      <vt:lpstr>Console e terminali</vt:lpstr>
      <vt:lpstr>Terminale testuale</vt:lpstr>
      <vt:lpstr>Terminale testuale</vt:lpstr>
      <vt:lpstr>Terminale grafico</vt:lpstr>
      <vt:lpstr>Terminale grafico</vt:lpstr>
      <vt:lpstr>Perchè usare il terminale testuale?</vt:lpstr>
      <vt:lpstr>Apertura e chiusura sessioni</vt:lpstr>
      <vt:lpstr>login</vt:lpstr>
      <vt:lpstr>shell</vt:lpstr>
      <vt:lpstr>Quale shell?</vt:lpstr>
      <vt:lpstr>Ciclo di esecuzione shell</vt:lpstr>
      <vt:lpstr>passwd</vt:lpstr>
      <vt:lpstr>logout</vt:lpstr>
      <vt:lpstr>shutdown</vt:lpstr>
      <vt:lpstr>Utenti e gruppi</vt:lpstr>
      <vt:lpstr>Concetto di gruppo</vt:lpstr>
      <vt:lpstr>Utenti</vt:lpstr>
      <vt:lpstr>sudo</vt:lpstr>
      <vt:lpstr>/etc/passwd</vt:lpstr>
      <vt:lpstr>/etc/group</vt:lpstr>
      <vt:lpstr>whoami, id</vt:lpstr>
      <vt:lpstr>File e metadati </vt:lpstr>
      <vt:lpstr>Protezione dei file</vt:lpstr>
      <vt:lpstr>Bit di protezione</vt:lpstr>
      <vt:lpstr>SUID, SGID, Sticky</vt:lpstr>
      <vt:lpstr>chmod, chown </vt:lpstr>
      <vt:lpstr>adduser, rmuser</vt:lpstr>
      <vt:lpstr>Processi</vt:lpstr>
      <vt:lpstr>Utenti e Processi</vt:lpstr>
      <vt:lpstr>Avvio del sistema</vt:lpstr>
      <vt:lpstr>Flussi dati standard</vt:lpstr>
      <vt:lpstr>Esecuzione commando (processo)</vt:lpstr>
      <vt:lpstr>Formato invocazione</vt:lpstr>
      <vt:lpstr>ps</vt:lpstr>
      <vt:lpstr>top – linea #1</vt:lpstr>
      <vt:lpstr>top – linea #2</vt:lpstr>
      <vt:lpstr>top – linea #3</vt:lpstr>
      <vt:lpstr>Filesystem</vt:lpstr>
      <vt:lpstr>Tutto è file</vt:lpstr>
      <vt:lpstr>Tutto è file</vt:lpstr>
      <vt:lpstr>File di testo, file binario</vt:lpstr>
      <vt:lpstr>Directory</vt:lpstr>
      <vt:lpstr>Gerarchie</vt:lpstr>
      <vt:lpstr>Nomi assoluti e relativi</vt:lpstr>
      <vt:lpstr>Nomi assoluti e relativi</vt:lpstr>
      <vt:lpstr>Links</vt:lpstr>
      <vt:lpstr>Struttura file system</vt:lpstr>
      <vt:lpstr>Composizione filesystem</vt:lpstr>
      <vt:lpstr>mount</vt:lpstr>
      <vt:lpstr>umount</vt:lpstr>
      <vt:lpstr>Esempio mount</vt:lpstr>
      <vt:lpstr>Manuale in linea</vt:lpstr>
      <vt:lpstr>man</vt:lpstr>
      <vt:lpstr>apropos</vt:lpstr>
      <vt:lpstr>Installazione pacchetti</vt:lpstr>
      <vt:lpstr>apt-get</vt:lpstr>
      <vt:lpstr>apt-get</vt:lpstr>
      <vt:lpstr>apt-get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Introduzione alla Programmazione ad Oggetti</dc:title>
  <dc:creator>giacomo</dc:creator>
  <cp:lastModifiedBy>Microsoft Office User</cp:lastModifiedBy>
  <cp:revision>253</cp:revision>
  <cp:lastPrinted>2020-03-03T19:56:39Z</cp:lastPrinted>
  <dcterms:created xsi:type="dcterms:W3CDTF">2011-09-06T09:06:15Z</dcterms:created>
  <dcterms:modified xsi:type="dcterms:W3CDTF">2020-03-05T17:30:30Z</dcterms:modified>
</cp:coreProperties>
</file>

<file path=docProps/thumbnail.jpeg>
</file>